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5.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diagrams/colors2.xml" ContentType="application/vnd.openxmlformats-officedocument.drawingml.diagramColors+xml"/>
  <Override PartName="/ppt/diagrams/layout1.xml" ContentType="application/vnd.openxmlformats-officedocument.drawingml.diagramLayout+xml"/>
  <Override PartName="/ppt/diagrams/drawing2.xml" ContentType="application/vnd.ms-office.drawingml.diagramDrawing+xml"/>
  <Override PartName="/ppt/diagrams/quickStyle1.xml" ContentType="application/vnd.openxmlformats-officedocument.drawingml.diagramStyle+xml"/>
  <Override PartName="/ppt/diagrams/quickStyle2.xml" ContentType="application/vnd.openxmlformats-officedocument.drawingml.diagramStyle+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layout2.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handoutMasterIdLst>
    <p:handoutMasterId r:id="rId42"/>
  </p:handoutMasterIdLst>
  <p:sldIdLst>
    <p:sldId id="277" r:id="rId2"/>
    <p:sldId id="258" r:id="rId3"/>
    <p:sldId id="278" r:id="rId4"/>
    <p:sldId id="334" r:id="rId5"/>
    <p:sldId id="331" r:id="rId6"/>
    <p:sldId id="332" r:id="rId7"/>
    <p:sldId id="263" r:id="rId8"/>
    <p:sldId id="335" r:id="rId9"/>
    <p:sldId id="363" r:id="rId10"/>
    <p:sldId id="364" r:id="rId11"/>
    <p:sldId id="365" r:id="rId12"/>
    <p:sldId id="333" r:id="rId13"/>
    <p:sldId id="336" r:id="rId14"/>
    <p:sldId id="270" r:id="rId15"/>
    <p:sldId id="337" r:id="rId16"/>
    <p:sldId id="338" r:id="rId17"/>
    <p:sldId id="339" r:id="rId18"/>
    <p:sldId id="340" r:id="rId19"/>
    <p:sldId id="341" r:id="rId20"/>
    <p:sldId id="342" r:id="rId21"/>
    <p:sldId id="343" r:id="rId22"/>
    <p:sldId id="344" r:id="rId23"/>
    <p:sldId id="345" r:id="rId24"/>
    <p:sldId id="346" r:id="rId25"/>
    <p:sldId id="347" r:id="rId26"/>
    <p:sldId id="366" r:id="rId27"/>
    <p:sldId id="367" r:id="rId28"/>
    <p:sldId id="348" r:id="rId29"/>
    <p:sldId id="350" r:id="rId30"/>
    <p:sldId id="351" r:id="rId31"/>
    <p:sldId id="352" r:id="rId32"/>
    <p:sldId id="362" r:id="rId33"/>
    <p:sldId id="353" r:id="rId34"/>
    <p:sldId id="354" r:id="rId35"/>
    <p:sldId id="355" r:id="rId36"/>
    <p:sldId id="361" r:id="rId37"/>
    <p:sldId id="357" r:id="rId38"/>
    <p:sldId id="359" r:id="rId39"/>
    <p:sldId id="360" r:id="rId4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89825" autoAdjust="0"/>
  </p:normalViewPr>
  <p:slideViewPr>
    <p:cSldViewPr>
      <p:cViewPr varScale="1">
        <p:scale>
          <a:sx n="67" d="100"/>
          <a:sy n="67" d="100"/>
        </p:scale>
        <p:origin x="1572" y="60"/>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50"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68161-073B-46B2-867E-AC31ED825903}"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en-US"/>
        </a:p>
      </dgm:t>
    </dgm:pt>
    <dgm:pt modelId="{B7D90734-F33D-44A2-A71A-1AD9A2F9FEA7}">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High School (diploma or GED)</a:t>
          </a:r>
          <a:endParaRPr lang="en-US" dirty="0"/>
        </a:p>
      </dgm:t>
    </dgm:pt>
    <dgm:pt modelId="{BEF838E8-CE41-4873-8913-35B9A24C14B1}" type="parTrans" cxnId="{996921FF-B377-41A6-8407-DF96A8C0A40C}">
      <dgm:prSet/>
      <dgm:spPr/>
      <dgm:t>
        <a:bodyPr/>
        <a:lstStyle/>
        <a:p>
          <a:endParaRPr lang="en-US"/>
        </a:p>
      </dgm:t>
    </dgm:pt>
    <dgm:pt modelId="{2C85E83C-8282-447E-986C-292D666192A3}" type="sibTrans" cxnId="{996921FF-B377-41A6-8407-DF96A8C0A40C}">
      <dgm:prSet/>
      <dgm:spPr/>
      <dgm:t>
        <a:bodyPr/>
        <a:lstStyle/>
        <a:p>
          <a:endParaRPr lang="en-US"/>
        </a:p>
      </dgm:t>
    </dgm:pt>
    <dgm:pt modelId="{0B331C0D-6401-4B47-B9C5-58212C550213}">
      <dgm:prSet phldrT="[Text]"/>
      <dgm:spPr/>
      <dgm:t>
        <a:bodyPr/>
        <a:lstStyle/>
        <a:p>
          <a:r>
            <a:rPr lang="en-US" dirty="0" smtClean="0"/>
            <a:t>Community College</a:t>
          </a:r>
          <a:endParaRPr lang="en-US" dirty="0"/>
        </a:p>
      </dgm:t>
    </dgm:pt>
    <dgm:pt modelId="{BFDBAFB2-EBFB-4ADA-9D34-DA5EDCF6B1DF}" type="parTrans" cxnId="{0957C7C8-93E1-4F56-B5ED-A2FEDF01E535}">
      <dgm:prSet/>
      <dgm:spPr>
        <a:ln>
          <a:solidFill>
            <a:schemeClr val="accent1"/>
          </a:solidFill>
        </a:ln>
      </dgm:spPr>
      <dgm:t>
        <a:bodyPr/>
        <a:lstStyle/>
        <a:p>
          <a:endParaRPr lang="en-US"/>
        </a:p>
      </dgm:t>
    </dgm:pt>
    <dgm:pt modelId="{1B8F1F64-22E6-4C6E-B1A8-A655E7757053}" type="sibTrans" cxnId="{0957C7C8-93E1-4F56-B5ED-A2FEDF01E535}">
      <dgm:prSet/>
      <dgm:spPr/>
      <dgm:t>
        <a:bodyPr/>
        <a:lstStyle/>
        <a:p>
          <a:endParaRPr lang="en-US"/>
        </a:p>
      </dgm:t>
    </dgm:pt>
    <dgm:pt modelId="{1D4BAF05-BEBA-4E7F-BCA5-A2DD9BF3DBC9}">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Undergraduate degree program</a:t>
          </a:r>
          <a:endParaRPr lang="en-US" dirty="0"/>
        </a:p>
      </dgm:t>
    </dgm:pt>
    <dgm:pt modelId="{3DCDB9B7-28A8-4A36-BED4-1E2551B4E39A}" type="parTrans" cxnId="{312A1FD9-8FCD-4DA7-8C40-F3BA56D92B7F}">
      <dgm:prSet/>
      <dgm:spPr>
        <a:ln>
          <a:solidFill>
            <a:schemeClr val="accent5"/>
          </a:solidFill>
        </a:ln>
      </dgm:spPr>
      <dgm:t>
        <a:bodyPr/>
        <a:lstStyle/>
        <a:p>
          <a:endParaRPr lang="en-US"/>
        </a:p>
      </dgm:t>
    </dgm:pt>
    <dgm:pt modelId="{C98994BF-3236-4413-80FA-DB6EEA4E31C5}" type="sibTrans" cxnId="{312A1FD9-8FCD-4DA7-8C40-F3BA56D92B7F}">
      <dgm:prSet/>
      <dgm:spPr/>
      <dgm:t>
        <a:bodyPr/>
        <a:lstStyle/>
        <a:p>
          <a:endParaRPr lang="en-US"/>
        </a:p>
      </dgm:t>
    </dgm:pt>
    <dgm:pt modelId="{DA11C84C-73B9-4A6F-9BCD-A7E1428788A1}">
      <dgm:prSet phldrT="[Text]"/>
      <dgm:spPr/>
      <dgm:t>
        <a:bodyPr/>
        <a:lstStyle/>
        <a:p>
          <a:r>
            <a:rPr lang="en-US" dirty="0" smtClean="0"/>
            <a:t>Undergraduate degree program</a:t>
          </a:r>
          <a:endParaRPr lang="en-US" dirty="0"/>
        </a:p>
      </dgm:t>
    </dgm:pt>
    <dgm:pt modelId="{A8710A7D-177D-4F18-B8B2-D1CB4072F2A2}" type="parTrans" cxnId="{1F7A095A-8A2D-4287-A5B6-4DC0E37698AB}">
      <dgm:prSet/>
      <dgm:spPr>
        <a:ln>
          <a:solidFill>
            <a:schemeClr val="accent1"/>
          </a:solidFill>
        </a:ln>
      </dgm:spPr>
      <dgm:t>
        <a:bodyPr/>
        <a:lstStyle/>
        <a:p>
          <a:endParaRPr lang="en-US"/>
        </a:p>
      </dgm:t>
    </dgm:pt>
    <dgm:pt modelId="{EEA66751-C105-4FCC-9B05-48FE7B115955}" type="sibTrans" cxnId="{1F7A095A-8A2D-4287-A5B6-4DC0E37698AB}">
      <dgm:prSet/>
      <dgm:spPr/>
      <dgm:t>
        <a:bodyPr/>
        <a:lstStyle/>
        <a:p>
          <a:endParaRPr lang="en-US"/>
        </a:p>
      </dgm:t>
    </dgm:pt>
    <dgm:pt modelId="{43CD0CE5-CBF4-4BDF-AD7B-78316EFCFCCF}">
      <dgm:prSet phldrT="[Text]">
        <dgm:style>
          <a:lnRef idx="0">
            <a:schemeClr val="accent3"/>
          </a:lnRef>
          <a:fillRef idx="3">
            <a:schemeClr val="accent3"/>
          </a:fillRef>
          <a:effectRef idx="3">
            <a:schemeClr val="accent3"/>
          </a:effectRef>
          <a:fontRef idx="minor">
            <a:schemeClr val="lt1"/>
          </a:fontRef>
        </dgm:style>
      </dgm:prSet>
      <dgm:spPr/>
      <dgm:t>
        <a:bodyPr/>
        <a:lstStyle/>
        <a:p>
          <a:r>
            <a:rPr lang="en-US" dirty="0" smtClean="0"/>
            <a:t>Credential program</a:t>
          </a:r>
          <a:endParaRPr lang="en-US" dirty="0"/>
        </a:p>
      </dgm:t>
    </dgm:pt>
    <dgm:pt modelId="{CB4CDCC9-EE47-4C6A-97C1-FA9630CF2D40}" type="parTrans" cxnId="{EA3459E3-C3BB-433A-A1EB-748B8A7A7D1C}">
      <dgm:prSet/>
      <dgm:spPr>
        <a:ln>
          <a:solidFill>
            <a:schemeClr val="accent3">
              <a:lumMod val="75000"/>
            </a:schemeClr>
          </a:solidFill>
        </a:ln>
      </dgm:spPr>
      <dgm:t>
        <a:bodyPr/>
        <a:lstStyle/>
        <a:p>
          <a:endParaRPr lang="en-US"/>
        </a:p>
      </dgm:t>
    </dgm:pt>
    <dgm:pt modelId="{4FE603D6-2AEB-440B-BDAD-AEBF106DE220}" type="sibTrans" cxnId="{EA3459E3-C3BB-433A-A1EB-748B8A7A7D1C}">
      <dgm:prSet/>
      <dgm:spPr/>
      <dgm:t>
        <a:bodyPr/>
        <a:lstStyle/>
        <a:p>
          <a:endParaRPr lang="en-US"/>
        </a:p>
      </dgm:t>
    </dgm:pt>
    <dgm:pt modelId="{D4462260-37FE-47BF-B4F9-37D9B3E98487}" type="pres">
      <dgm:prSet presAssocID="{7F168161-073B-46B2-867E-AC31ED825903}" presName="diagram" presStyleCnt="0">
        <dgm:presLayoutVars>
          <dgm:chPref val="1"/>
          <dgm:dir/>
          <dgm:animOne val="branch"/>
          <dgm:animLvl val="lvl"/>
          <dgm:resizeHandles val="exact"/>
        </dgm:presLayoutVars>
      </dgm:prSet>
      <dgm:spPr/>
      <dgm:t>
        <a:bodyPr/>
        <a:lstStyle/>
        <a:p>
          <a:endParaRPr lang="en-US"/>
        </a:p>
      </dgm:t>
    </dgm:pt>
    <dgm:pt modelId="{947C44D1-E3F9-4B47-B0AF-4819E255B3FD}" type="pres">
      <dgm:prSet presAssocID="{B7D90734-F33D-44A2-A71A-1AD9A2F9FEA7}" presName="root1" presStyleCnt="0"/>
      <dgm:spPr/>
      <dgm:t>
        <a:bodyPr/>
        <a:lstStyle/>
        <a:p>
          <a:endParaRPr lang="en-US"/>
        </a:p>
      </dgm:t>
    </dgm:pt>
    <dgm:pt modelId="{33D767EA-A614-4AD4-825A-903041A2360D}" type="pres">
      <dgm:prSet presAssocID="{B7D90734-F33D-44A2-A71A-1AD9A2F9FEA7}" presName="LevelOneTextNode" presStyleLbl="node0" presStyleIdx="0" presStyleCnt="1" custScaleX="97713" custScaleY="149787">
        <dgm:presLayoutVars>
          <dgm:chPref val="3"/>
        </dgm:presLayoutVars>
      </dgm:prSet>
      <dgm:spPr/>
      <dgm:t>
        <a:bodyPr/>
        <a:lstStyle/>
        <a:p>
          <a:endParaRPr lang="en-US"/>
        </a:p>
      </dgm:t>
    </dgm:pt>
    <dgm:pt modelId="{360E3F0A-5E9F-4BF6-98FD-A859CCCB69A6}" type="pres">
      <dgm:prSet presAssocID="{B7D90734-F33D-44A2-A71A-1AD9A2F9FEA7}" presName="level2hierChild" presStyleCnt="0"/>
      <dgm:spPr/>
      <dgm:t>
        <a:bodyPr/>
        <a:lstStyle/>
        <a:p>
          <a:endParaRPr lang="en-US"/>
        </a:p>
      </dgm:t>
    </dgm:pt>
    <dgm:pt modelId="{D02DD2E9-F730-442F-8C60-D19180D1231E}" type="pres">
      <dgm:prSet presAssocID="{BFDBAFB2-EBFB-4ADA-9D34-DA5EDCF6B1DF}" presName="conn2-1" presStyleLbl="parChTrans1D2" presStyleIdx="0" presStyleCnt="2"/>
      <dgm:spPr/>
      <dgm:t>
        <a:bodyPr/>
        <a:lstStyle/>
        <a:p>
          <a:endParaRPr lang="en-US"/>
        </a:p>
      </dgm:t>
    </dgm:pt>
    <dgm:pt modelId="{C084AD04-358B-4BC2-B5A6-88BDDA650FE4}" type="pres">
      <dgm:prSet presAssocID="{BFDBAFB2-EBFB-4ADA-9D34-DA5EDCF6B1DF}" presName="connTx" presStyleLbl="parChTrans1D2" presStyleIdx="0" presStyleCnt="2"/>
      <dgm:spPr/>
      <dgm:t>
        <a:bodyPr/>
        <a:lstStyle/>
        <a:p>
          <a:endParaRPr lang="en-US"/>
        </a:p>
      </dgm:t>
    </dgm:pt>
    <dgm:pt modelId="{9DFB013A-9C4C-4704-BCD2-E7F05DA22A83}" type="pres">
      <dgm:prSet presAssocID="{0B331C0D-6401-4B47-B9C5-58212C550213}" presName="root2" presStyleCnt="0"/>
      <dgm:spPr/>
      <dgm:t>
        <a:bodyPr/>
        <a:lstStyle/>
        <a:p>
          <a:endParaRPr lang="en-US"/>
        </a:p>
      </dgm:t>
    </dgm:pt>
    <dgm:pt modelId="{1A781649-E7FA-46C9-A4D6-55CDA6AF871E}" type="pres">
      <dgm:prSet presAssocID="{0B331C0D-6401-4B47-B9C5-58212C550213}" presName="LevelTwoTextNode" presStyleLbl="node2" presStyleIdx="0" presStyleCnt="2" custScaleX="97052" custScaleY="133495" custLinFactNeighborX="308" custLinFactNeighborY="-43290">
        <dgm:presLayoutVars>
          <dgm:chPref val="3"/>
        </dgm:presLayoutVars>
      </dgm:prSet>
      <dgm:spPr/>
      <dgm:t>
        <a:bodyPr/>
        <a:lstStyle/>
        <a:p>
          <a:endParaRPr lang="en-US"/>
        </a:p>
      </dgm:t>
    </dgm:pt>
    <dgm:pt modelId="{32699647-9274-4C53-9759-7151DE0526B5}" type="pres">
      <dgm:prSet presAssocID="{0B331C0D-6401-4B47-B9C5-58212C550213}" presName="level3hierChild" presStyleCnt="0"/>
      <dgm:spPr/>
      <dgm:t>
        <a:bodyPr/>
        <a:lstStyle/>
        <a:p>
          <a:endParaRPr lang="en-US"/>
        </a:p>
      </dgm:t>
    </dgm:pt>
    <dgm:pt modelId="{7E8B3F37-A594-4532-8698-E67B5FD2EC3A}" type="pres">
      <dgm:prSet presAssocID="{3DCDB9B7-28A8-4A36-BED4-1E2551B4E39A}" presName="conn2-1" presStyleLbl="parChTrans1D3" presStyleIdx="0" presStyleCnt="2"/>
      <dgm:spPr/>
      <dgm:t>
        <a:bodyPr/>
        <a:lstStyle/>
        <a:p>
          <a:endParaRPr lang="en-US"/>
        </a:p>
      </dgm:t>
    </dgm:pt>
    <dgm:pt modelId="{0B5FA639-0FB0-4BFE-B1E8-4F93A22A8BD1}" type="pres">
      <dgm:prSet presAssocID="{3DCDB9B7-28A8-4A36-BED4-1E2551B4E39A}" presName="connTx" presStyleLbl="parChTrans1D3" presStyleIdx="0" presStyleCnt="2"/>
      <dgm:spPr/>
      <dgm:t>
        <a:bodyPr/>
        <a:lstStyle/>
        <a:p>
          <a:endParaRPr lang="en-US"/>
        </a:p>
      </dgm:t>
    </dgm:pt>
    <dgm:pt modelId="{AF2445D6-04A6-4AE1-B265-3C67E5E47511}" type="pres">
      <dgm:prSet presAssocID="{1D4BAF05-BEBA-4E7F-BCA5-A2DD9BF3DBC9}" presName="root2" presStyleCnt="0"/>
      <dgm:spPr/>
      <dgm:t>
        <a:bodyPr/>
        <a:lstStyle/>
        <a:p>
          <a:endParaRPr lang="en-US"/>
        </a:p>
      </dgm:t>
    </dgm:pt>
    <dgm:pt modelId="{87B99658-3BFB-4F3D-BA04-5A6A177390F1}" type="pres">
      <dgm:prSet presAssocID="{1D4BAF05-BEBA-4E7F-BCA5-A2DD9BF3DBC9}" presName="LevelTwoTextNode" presStyleLbl="node3" presStyleIdx="0" presStyleCnt="2" custScaleX="99834" custScaleY="133495" custLinFactNeighborX="817" custLinFactNeighborY="-43290">
        <dgm:presLayoutVars>
          <dgm:chPref val="3"/>
        </dgm:presLayoutVars>
      </dgm:prSet>
      <dgm:spPr/>
      <dgm:t>
        <a:bodyPr/>
        <a:lstStyle/>
        <a:p>
          <a:endParaRPr lang="en-US"/>
        </a:p>
      </dgm:t>
    </dgm:pt>
    <dgm:pt modelId="{141002C9-6405-4CE7-8B29-57F12A7ECDEA}" type="pres">
      <dgm:prSet presAssocID="{1D4BAF05-BEBA-4E7F-BCA5-A2DD9BF3DBC9}" presName="level3hierChild" presStyleCnt="0"/>
      <dgm:spPr/>
      <dgm:t>
        <a:bodyPr/>
        <a:lstStyle/>
        <a:p>
          <a:endParaRPr lang="en-US"/>
        </a:p>
      </dgm:t>
    </dgm:pt>
    <dgm:pt modelId="{7CB586C5-FE03-4F47-8BCC-9A3FB4EA3179}" type="pres">
      <dgm:prSet presAssocID="{A8710A7D-177D-4F18-B8B2-D1CB4072F2A2}" presName="conn2-1" presStyleLbl="parChTrans1D2" presStyleIdx="1" presStyleCnt="2"/>
      <dgm:spPr/>
      <dgm:t>
        <a:bodyPr/>
        <a:lstStyle/>
        <a:p>
          <a:endParaRPr lang="en-US"/>
        </a:p>
      </dgm:t>
    </dgm:pt>
    <dgm:pt modelId="{2BECF06B-C997-4CAA-BB6C-06C50ACD880A}" type="pres">
      <dgm:prSet presAssocID="{A8710A7D-177D-4F18-B8B2-D1CB4072F2A2}" presName="connTx" presStyleLbl="parChTrans1D2" presStyleIdx="1" presStyleCnt="2"/>
      <dgm:spPr/>
      <dgm:t>
        <a:bodyPr/>
        <a:lstStyle/>
        <a:p>
          <a:endParaRPr lang="en-US"/>
        </a:p>
      </dgm:t>
    </dgm:pt>
    <dgm:pt modelId="{2A490F15-8991-4800-B003-836D9179E4FD}" type="pres">
      <dgm:prSet presAssocID="{DA11C84C-73B9-4A6F-9BCD-A7E1428788A1}" presName="root2" presStyleCnt="0"/>
      <dgm:spPr/>
      <dgm:t>
        <a:bodyPr/>
        <a:lstStyle/>
        <a:p>
          <a:endParaRPr lang="en-US"/>
        </a:p>
      </dgm:t>
    </dgm:pt>
    <dgm:pt modelId="{F62AFDE7-3747-4B83-BD84-9BF7D2E446B4}" type="pres">
      <dgm:prSet presAssocID="{DA11C84C-73B9-4A6F-9BCD-A7E1428788A1}" presName="LevelTwoTextNode" presStyleLbl="node2" presStyleIdx="1" presStyleCnt="2" custScaleX="100528" custScaleY="138482" custLinFactNeighborX="308" custLinFactNeighborY="33625">
        <dgm:presLayoutVars>
          <dgm:chPref val="3"/>
        </dgm:presLayoutVars>
      </dgm:prSet>
      <dgm:spPr/>
      <dgm:t>
        <a:bodyPr/>
        <a:lstStyle/>
        <a:p>
          <a:endParaRPr lang="en-US"/>
        </a:p>
      </dgm:t>
    </dgm:pt>
    <dgm:pt modelId="{A5634F7E-5A7B-49B5-A9E1-DE2ECDF6A9B3}" type="pres">
      <dgm:prSet presAssocID="{DA11C84C-73B9-4A6F-9BCD-A7E1428788A1}" presName="level3hierChild" presStyleCnt="0"/>
      <dgm:spPr/>
      <dgm:t>
        <a:bodyPr/>
        <a:lstStyle/>
        <a:p>
          <a:endParaRPr lang="en-US"/>
        </a:p>
      </dgm:t>
    </dgm:pt>
    <dgm:pt modelId="{41821E5B-75A7-4B99-8918-8EFADEE30D9C}" type="pres">
      <dgm:prSet presAssocID="{CB4CDCC9-EE47-4C6A-97C1-FA9630CF2D40}" presName="conn2-1" presStyleLbl="parChTrans1D3" presStyleIdx="1" presStyleCnt="2"/>
      <dgm:spPr/>
      <dgm:t>
        <a:bodyPr/>
        <a:lstStyle/>
        <a:p>
          <a:endParaRPr lang="en-US"/>
        </a:p>
      </dgm:t>
    </dgm:pt>
    <dgm:pt modelId="{7DD4A6E9-215B-4B1F-9922-F36BAAAD6F39}" type="pres">
      <dgm:prSet presAssocID="{CB4CDCC9-EE47-4C6A-97C1-FA9630CF2D40}" presName="connTx" presStyleLbl="parChTrans1D3" presStyleIdx="1" presStyleCnt="2"/>
      <dgm:spPr/>
      <dgm:t>
        <a:bodyPr/>
        <a:lstStyle/>
        <a:p>
          <a:endParaRPr lang="en-US"/>
        </a:p>
      </dgm:t>
    </dgm:pt>
    <dgm:pt modelId="{04384179-FD64-4882-B98D-BE716BBF2BD0}" type="pres">
      <dgm:prSet presAssocID="{43CD0CE5-CBF4-4BDF-AD7B-78316EFCFCCF}" presName="root2" presStyleCnt="0"/>
      <dgm:spPr/>
      <dgm:t>
        <a:bodyPr/>
        <a:lstStyle/>
        <a:p>
          <a:endParaRPr lang="en-US"/>
        </a:p>
      </dgm:t>
    </dgm:pt>
    <dgm:pt modelId="{31206D53-6BA5-4E19-9137-B382913749B1}" type="pres">
      <dgm:prSet presAssocID="{43CD0CE5-CBF4-4BDF-AD7B-78316EFCFCCF}" presName="LevelTwoTextNode" presStyleLbl="node3" presStyleIdx="1" presStyleCnt="2" custScaleX="106225" custScaleY="127166" custLinFactNeighborX="817" custLinFactNeighborY="33625">
        <dgm:presLayoutVars>
          <dgm:chPref val="3"/>
        </dgm:presLayoutVars>
      </dgm:prSet>
      <dgm:spPr/>
      <dgm:t>
        <a:bodyPr/>
        <a:lstStyle/>
        <a:p>
          <a:endParaRPr lang="en-US"/>
        </a:p>
      </dgm:t>
    </dgm:pt>
    <dgm:pt modelId="{CDAC2243-03AA-4A03-9237-F3D71CF6CDF5}" type="pres">
      <dgm:prSet presAssocID="{43CD0CE5-CBF4-4BDF-AD7B-78316EFCFCCF}" presName="level3hierChild" presStyleCnt="0"/>
      <dgm:spPr/>
      <dgm:t>
        <a:bodyPr/>
        <a:lstStyle/>
        <a:p>
          <a:endParaRPr lang="en-US"/>
        </a:p>
      </dgm:t>
    </dgm:pt>
  </dgm:ptLst>
  <dgm:cxnLst>
    <dgm:cxn modelId="{996921FF-B377-41A6-8407-DF96A8C0A40C}" srcId="{7F168161-073B-46B2-867E-AC31ED825903}" destId="{B7D90734-F33D-44A2-A71A-1AD9A2F9FEA7}" srcOrd="0" destOrd="0" parTransId="{BEF838E8-CE41-4873-8913-35B9A24C14B1}" sibTransId="{2C85E83C-8282-447E-986C-292D666192A3}"/>
    <dgm:cxn modelId="{7678613E-E61A-4944-B0D4-40059DC48783}" type="presOf" srcId="{43CD0CE5-CBF4-4BDF-AD7B-78316EFCFCCF}" destId="{31206D53-6BA5-4E19-9137-B382913749B1}" srcOrd="0" destOrd="0" presId="urn:microsoft.com/office/officeart/2005/8/layout/hierarchy2"/>
    <dgm:cxn modelId="{01B5F484-08EC-414C-A47B-8B6CA93524E3}" type="presOf" srcId="{CB4CDCC9-EE47-4C6A-97C1-FA9630CF2D40}" destId="{7DD4A6E9-215B-4B1F-9922-F36BAAAD6F39}" srcOrd="1" destOrd="0" presId="urn:microsoft.com/office/officeart/2005/8/layout/hierarchy2"/>
    <dgm:cxn modelId="{DB3259E4-0A36-4731-8A7C-D055EF50E557}" type="presOf" srcId="{A8710A7D-177D-4F18-B8B2-D1CB4072F2A2}" destId="{2BECF06B-C997-4CAA-BB6C-06C50ACD880A}" srcOrd="1" destOrd="0" presId="urn:microsoft.com/office/officeart/2005/8/layout/hierarchy2"/>
    <dgm:cxn modelId="{1F7A095A-8A2D-4287-A5B6-4DC0E37698AB}" srcId="{B7D90734-F33D-44A2-A71A-1AD9A2F9FEA7}" destId="{DA11C84C-73B9-4A6F-9BCD-A7E1428788A1}" srcOrd="1" destOrd="0" parTransId="{A8710A7D-177D-4F18-B8B2-D1CB4072F2A2}" sibTransId="{EEA66751-C105-4FCC-9B05-48FE7B115955}"/>
    <dgm:cxn modelId="{91B8DD11-563C-4982-9B60-64C802707724}" type="presOf" srcId="{0B331C0D-6401-4B47-B9C5-58212C550213}" destId="{1A781649-E7FA-46C9-A4D6-55CDA6AF871E}" srcOrd="0" destOrd="0" presId="urn:microsoft.com/office/officeart/2005/8/layout/hierarchy2"/>
    <dgm:cxn modelId="{5EAFEF1B-BBDB-419B-AF95-BC4B8704716B}" type="presOf" srcId="{DA11C84C-73B9-4A6F-9BCD-A7E1428788A1}" destId="{F62AFDE7-3747-4B83-BD84-9BF7D2E446B4}" srcOrd="0" destOrd="0" presId="urn:microsoft.com/office/officeart/2005/8/layout/hierarchy2"/>
    <dgm:cxn modelId="{F08E2086-FEC4-4BEB-A82A-1E20D97B1718}" type="presOf" srcId="{BFDBAFB2-EBFB-4ADA-9D34-DA5EDCF6B1DF}" destId="{D02DD2E9-F730-442F-8C60-D19180D1231E}" srcOrd="0" destOrd="0" presId="urn:microsoft.com/office/officeart/2005/8/layout/hierarchy2"/>
    <dgm:cxn modelId="{AA55263C-BA5E-409F-A62E-6C63251AC3C8}" type="presOf" srcId="{B7D90734-F33D-44A2-A71A-1AD9A2F9FEA7}" destId="{33D767EA-A614-4AD4-825A-903041A2360D}" srcOrd="0" destOrd="0" presId="urn:microsoft.com/office/officeart/2005/8/layout/hierarchy2"/>
    <dgm:cxn modelId="{AF028D40-D3F7-4612-803B-69F610F0989A}" type="presOf" srcId="{3DCDB9B7-28A8-4A36-BED4-1E2551B4E39A}" destId="{0B5FA639-0FB0-4BFE-B1E8-4F93A22A8BD1}" srcOrd="1" destOrd="0" presId="urn:microsoft.com/office/officeart/2005/8/layout/hierarchy2"/>
    <dgm:cxn modelId="{0957C7C8-93E1-4F56-B5ED-A2FEDF01E535}" srcId="{B7D90734-F33D-44A2-A71A-1AD9A2F9FEA7}" destId="{0B331C0D-6401-4B47-B9C5-58212C550213}" srcOrd="0" destOrd="0" parTransId="{BFDBAFB2-EBFB-4ADA-9D34-DA5EDCF6B1DF}" sibTransId="{1B8F1F64-22E6-4C6E-B1A8-A655E7757053}"/>
    <dgm:cxn modelId="{EA3459E3-C3BB-433A-A1EB-748B8A7A7D1C}" srcId="{DA11C84C-73B9-4A6F-9BCD-A7E1428788A1}" destId="{43CD0CE5-CBF4-4BDF-AD7B-78316EFCFCCF}" srcOrd="0" destOrd="0" parTransId="{CB4CDCC9-EE47-4C6A-97C1-FA9630CF2D40}" sibTransId="{4FE603D6-2AEB-440B-BDAD-AEBF106DE220}"/>
    <dgm:cxn modelId="{312A1FD9-8FCD-4DA7-8C40-F3BA56D92B7F}" srcId="{0B331C0D-6401-4B47-B9C5-58212C550213}" destId="{1D4BAF05-BEBA-4E7F-BCA5-A2DD9BF3DBC9}" srcOrd="0" destOrd="0" parTransId="{3DCDB9B7-28A8-4A36-BED4-1E2551B4E39A}" sibTransId="{C98994BF-3236-4413-80FA-DB6EEA4E31C5}"/>
    <dgm:cxn modelId="{0441FFE8-D0C1-4551-B3CF-74A63B59BC1A}" type="presOf" srcId="{CB4CDCC9-EE47-4C6A-97C1-FA9630CF2D40}" destId="{41821E5B-75A7-4B99-8918-8EFADEE30D9C}" srcOrd="0" destOrd="0" presId="urn:microsoft.com/office/officeart/2005/8/layout/hierarchy2"/>
    <dgm:cxn modelId="{688015BE-90FD-47AA-99B5-FEF651D03C56}" type="presOf" srcId="{A8710A7D-177D-4F18-B8B2-D1CB4072F2A2}" destId="{7CB586C5-FE03-4F47-8BCC-9A3FB4EA3179}" srcOrd="0" destOrd="0" presId="urn:microsoft.com/office/officeart/2005/8/layout/hierarchy2"/>
    <dgm:cxn modelId="{F3BDC77E-1666-456F-B02F-D1D26629EE21}" type="presOf" srcId="{3DCDB9B7-28A8-4A36-BED4-1E2551B4E39A}" destId="{7E8B3F37-A594-4532-8698-E67B5FD2EC3A}" srcOrd="0" destOrd="0" presId="urn:microsoft.com/office/officeart/2005/8/layout/hierarchy2"/>
    <dgm:cxn modelId="{B9710ACA-A331-4881-B5F9-9EEAD2AA279C}" type="presOf" srcId="{BFDBAFB2-EBFB-4ADA-9D34-DA5EDCF6B1DF}" destId="{C084AD04-358B-4BC2-B5A6-88BDDA650FE4}" srcOrd="1" destOrd="0" presId="urn:microsoft.com/office/officeart/2005/8/layout/hierarchy2"/>
    <dgm:cxn modelId="{27AACC5D-3CC5-4696-AC7D-DD9FC9C3B8DB}" type="presOf" srcId="{7F168161-073B-46B2-867E-AC31ED825903}" destId="{D4462260-37FE-47BF-B4F9-37D9B3E98487}" srcOrd="0" destOrd="0" presId="urn:microsoft.com/office/officeart/2005/8/layout/hierarchy2"/>
    <dgm:cxn modelId="{2A4964D3-8F25-47FE-A056-A74262DB1916}" type="presOf" srcId="{1D4BAF05-BEBA-4E7F-BCA5-A2DD9BF3DBC9}" destId="{87B99658-3BFB-4F3D-BA04-5A6A177390F1}" srcOrd="0" destOrd="0" presId="urn:microsoft.com/office/officeart/2005/8/layout/hierarchy2"/>
    <dgm:cxn modelId="{848B943A-0CFF-4A66-B80D-061F62C8F08E}" type="presParOf" srcId="{D4462260-37FE-47BF-B4F9-37D9B3E98487}" destId="{947C44D1-E3F9-4B47-B0AF-4819E255B3FD}" srcOrd="0" destOrd="0" presId="urn:microsoft.com/office/officeart/2005/8/layout/hierarchy2"/>
    <dgm:cxn modelId="{43B72AEC-6A2F-4B8F-8853-7ECCFE0C3A46}" type="presParOf" srcId="{947C44D1-E3F9-4B47-B0AF-4819E255B3FD}" destId="{33D767EA-A614-4AD4-825A-903041A2360D}" srcOrd="0" destOrd="0" presId="urn:microsoft.com/office/officeart/2005/8/layout/hierarchy2"/>
    <dgm:cxn modelId="{4A0C6CA1-3F60-4910-B2B6-B4E06C083F28}" type="presParOf" srcId="{947C44D1-E3F9-4B47-B0AF-4819E255B3FD}" destId="{360E3F0A-5E9F-4BF6-98FD-A859CCCB69A6}" srcOrd="1" destOrd="0" presId="urn:microsoft.com/office/officeart/2005/8/layout/hierarchy2"/>
    <dgm:cxn modelId="{EE5D96DB-7F03-4429-A115-599860143140}" type="presParOf" srcId="{360E3F0A-5E9F-4BF6-98FD-A859CCCB69A6}" destId="{D02DD2E9-F730-442F-8C60-D19180D1231E}" srcOrd="0" destOrd="0" presId="urn:microsoft.com/office/officeart/2005/8/layout/hierarchy2"/>
    <dgm:cxn modelId="{7D25973F-EBC8-4C09-BB39-424A03C029E1}" type="presParOf" srcId="{D02DD2E9-F730-442F-8C60-D19180D1231E}" destId="{C084AD04-358B-4BC2-B5A6-88BDDA650FE4}" srcOrd="0" destOrd="0" presId="urn:microsoft.com/office/officeart/2005/8/layout/hierarchy2"/>
    <dgm:cxn modelId="{989B2739-A6DE-49F7-9F0B-77059BF700D2}" type="presParOf" srcId="{360E3F0A-5E9F-4BF6-98FD-A859CCCB69A6}" destId="{9DFB013A-9C4C-4704-BCD2-E7F05DA22A83}" srcOrd="1" destOrd="0" presId="urn:microsoft.com/office/officeart/2005/8/layout/hierarchy2"/>
    <dgm:cxn modelId="{416B223B-5D25-4546-AF18-DA59E82D3E68}" type="presParOf" srcId="{9DFB013A-9C4C-4704-BCD2-E7F05DA22A83}" destId="{1A781649-E7FA-46C9-A4D6-55CDA6AF871E}" srcOrd="0" destOrd="0" presId="urn:microsoft.com/office/officeart/2005/8/layout/hierarchy2"/>
    <dgm:cxn modelId="{8B8CE75B-FEBF-417F-92CE-6C6ECE00BC80}" type="presParOf" srcId="{9DFB013A-9C4C-4704-BCD2-E7F05DA22A83}" destId="{32699647-9274-4C53-9759-7151DE0526B5}" srcOrd="1" destOrd="0" presId="urn:microsoft.com/office/officeart/2005/8/layout/hierarchy2"/>
    <dgm:cxn modelId="{270FC4D2-A276-4AB0-AEEE-12F4A871DBF3}" type="presParOf" srcId="{32699647-9274-4C53-9759-7151DE0526B5}" destId="{7E8B3F37-A594-4532-8698-E67B5FD2EC3A}" srcOrd="0" destOrd="0" presId="urn:microsoft.com/office/officeart/2005/8/layout/hierarchy2"/>
    <dgm:cxn modelId="{615ADB0D-A0E3-446B-903F-C0DB8702221C}" type="presParOf" srcId="{7E8B3F37-A594-4532-8698-E67B5FD2EC3A}" destId="{0B5FA639-0FB0-4BFE-B1E8-4F93A22A8BD1}" srcOrd="0" destOrd="0" presId="urn:microsoft.com/office/officeart/2005/8/layout/hierarchy2"/>
    <dgm:cxn modelId="{33810D5C-A6A5-4490-9016-D6B75EB57349}" type="presParOf" srcId="{32699647-9274-4C53-9759-7151DE0526B5}" destId="{AF2445D6-04A6-4AE1-B265-3C67E5E47511}" srcOrd="1" destOrd="0" presId="urn:microsoft.com/office/officeart/2005/8/layout/hierarchy2"/>
    <dgm:cxn modelId="{C7229BDC-466F-46BB-9B6C-5ABA0F0B3FD6}" type="presParOf" srcId="{AF2445D6-04A6-4AE1-B265-3C67E5E47511}" destId="{87B99658-3BFB-4F3D-BA04-5A6A177390F1}" srcOrd="0" destOrd="0" presId="urn:microsoft.com/office/officeart/2005/8/layout/hierarchy2"/>
    <dgm:cxn modelId="{9CEFFFCA-8D91-4188-8807-BEBD0AF8C238}" type="presParOf" srcId="{AF2445D6-04A6-4AE1-B265-3C67E5E47511}" destId="{141002C9-6405-4CE7-8B29-57F12A7ECDEA}" srcOrd="1" destOrd="0" presId="urn:microsoft.com/office/officeart/2005/8/layout/hierarchy2"/>
    <dgm:cxn modelId="{ECDEFD57-2945-42A5-836E-870FE34AAFE2}" type="presParOf" srcId="{360E3F0A-5E9F-4BF6-98FD-A859CCCB69A6}" destId="{7CB586C5-FE03-4F47-8BCC-9A3FB4EA3179}" srcOrd="2" destOrd="0" presId="urn:microsoft.com/office/officeart/2005/8/layout/hierarchy2"/>
    <dgm:cxn modelId="{A98EEAAE-F5CE-4B90-960D-50373AB45002}" type="presParOf" srcId="{7CB586C5-FE03-4F47-8BCC-9A3FB4EA3179}" destId="{2BECF06B-C997-4CAA-BB6C-06C50ACD880A}" srcOrd="0" destOrd="0" presId="urn:microsoft.com/office/officeart/2005/8/layout/hierarchy2"/>
    <dgm:cxn modelId="{876CD3D5-C8CC-4103-8A0E-16686AC82208}" type="presParOf" srcId="{360E3F0A-5E9F-4BF6-98FD-A859CCCB69A6}" destId="{2A490F15-8991-4800-B003-836D9179E4FD}" srcOrd="3" destOrd="0" presId="urn:microsoft.com/office/officeart/2005/8/layout/hierarchy2"/>
    <dgm:cxn modelId="{5CEC2421-943F-4CC9-B263-93F989374E7A}" type="presParOf" srcId="{2A490F15-8991-4800-B003-836D9179E4FD}" destId="{F62AFDE7-3747-4B83-BD84-9BF7D2E446B4}" srcOrd="0" destOrd="0" presId="urn:microsoft.com/office/officeart/2005/8/layout/hierarchy2"/>
    <dgm:cxn modelId="{5B504438-81BE-4B88-8035-171F1F6AFEC6}" type="presParOf" srcId="{2A490F15-8991-4800-B003-836D9179E4FD}" destId="{A5634F7E-5A7B-49B5-A9E1-DE2ECDF6A9B3}" srcOrd="1" destOrd="0" presId="urn:microsoft.com/office/officeart/2005/8/layout/hierarchy2"/>
    <dgm:cxn modelId="{A301F7E2-1FDC-4FF6-87EB-CF70857DB520}" type="presParOf" srcId="{A5634F7E-5A7B-49B5-A9E1-DE2ECDF6A9B3}" destId="{41821E5B-75A7-4B99-8918-8EFADEE30D9C}" srcOrd="0" destOrd="0" presId="urn:microsoft.com/office/officeart/2005/8/layout/hierarchy2"/>
    <dgm:cxn modelId="{BE571512-6067-46DB-AC1F-D3CB81D04F2F}" type="presParOf" srcId="{41821E5B-75A7-4B99-8918-8EFADEE30D9C}" destId="{7DD4A6E9-215B-4B1F-9922-F36BAAAD6F39}" srcOrd="0" destOrd="0" presId="urn:microsoft.com/office/officeart/2005/8/layout/hierarchy2"/>
    <dgm:cxn modelId="{F679540D-6F2B-48CD-8BC5-87EF1008A77C}" type="presParOf" srcId="{A5634F7E-5A7B-49B5-A9E1-DE2ECDF6A9B3}" destId="{04384179-FD64-4882-B98D-BE716BBF2BD0}" srcOrd="1" destOrd="0" presId="urn:microsoft.com/office/officeart/2005/8/layout/hierarchy2"/>
    <dgm:cxn modelId="{AF0D2613-19DE-49E4-A39C-EF981FC974AE}" type="presParOf" srcId="{04384179-FD64-4882-B98D-BE716BBF2BD0}" destId="{31206D53-6BA5-4E19-9137-B382913749B1}" srcOrd="0" destOrd="0" presId="urn:microsoft.com/office/officeart/2005/8/layout/hierarchy2"/>
    <dgm:cxn modelId="{6021106C-AAF0-4FB9-9FA2-1EA43DF5BA97}" type="presParOf" srcId="{04384179-FD64-4882-B98D-BE716BBF2BD0}" destId="{CDAC2243-03AA-4A03-9237-F3D71CF6CDF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562106-7206-453C-A1EE-EE691D5C88D0}" type="doc">
      <dgm:prSet loTypeId="urn:microsoft.com/office/officeart/2005/8/layout/chevron2" loCatId="process" qsTypeId="urn:microsoft.com/office/officeart/2005/8/quickstyle/simple5" qsCatId="simple" csTypeId="urn:microsoft.com/office/officeart/2005/8/colors/colorful1" csCatId="colorful" phldr="1"/>
      <dgm:spPr/>
      <dgm:t>
        <a:bodyPr/>
        <a:lstStyle/>
        <a:p>
          <a:endParaRPr lang="en-US"/>
        </a:p>
      </dgm:t>
    </dgm:pt>
    <dgm:pt modelId="{CD998055-24D0-4C0E-B7B3-2609AF4EE56F}">
      <dgm:prSet phldrT="[Text]">
        <dgm:style>
          <a:lnRef idx="0">
            <a:schemeClr val="accent6"/>
          </a:lnRef>
          <a:fillRef idx="3">
            <a:schemeClr val="accent6"/>
          </a:fillRef>
          <a:effectRef idx="3">
            <a:schemeClr val="accent6"/>
          </a:effectRef>
          <a:fontRef idx="minor">
            <a:schemeClr val="lt1"/>
          </a:fontRef>
        </dgm:style>
      </dgm:prSet>
      <dgm:spPr>
        <a:ln/>
      </dgm:spPr>
      <dgm:t>
        <a:bodyPr/>
        <a:lstStyle/>
        <a:p>
          <a:r>
            <a:rPr lang="en-US" dirty="0" smtClean="0"/>
            <a:t>GE</a:t>
          </a:r>
          <a:endParaRPr lang="en-US" dirty="0"/>
        </a:p>
      </dgm:t>
    </dgm:pt>
    <dgm:pt modelId="{2789FF75-E7CB-443D-9C47-43F5A0401E89}" type="parTrans" cxnId="{77126885-C651-4372-9D44-42D8F25C1F82}">
      <dgm:prSet/>
      <dgm:spPr/>
      <dgm:t>
        <a:bodyPr/>
        <a:lstStyle/>
        <a:p>
          <a:endParaRPr lang="en-US"/>
        </a:p>
      </dgm:t>
    </dgm:pt>
    <dgm:pt modelId="{FD4B5F3B-D2A6-4501-98C5-446EBE7B765D}" type="sibTrans" cxnId="{77126885-C651-4372-9D44-42D8F25C1F82}">
      <dgm:prSet/>
      <dgm:spPr/>
      <dgm:t>
        <a:bodyPr/>
        <a:lstStyle/>
        <a:p>
          <a:endParaRPr lang="en-US"/>
        </a:p>
      </dgm:t>
    </dgm:pt>
    <dgm:pt modelId="{5BC6BA25-C12E-48BE-B7A9-3ADD83B0AACD}">
      <dgm:prSet phldrT="[Text]"/>
      <dgm:spPr/>
      <dgm:t>
        <a:bodyPr/>
        <a:lstStyle/>
        <a:p>
          <a:r>
            <a:rPr lang="en-US" dirty="0" smtClean="0"/>
            <a:t>General Education (100-200) </a:t>
          </a:r>
          <a:endParaRPr lang="en-US" dirty="0"/>
        </a:p>
      </dgm:t>
    </dgm:pt>
    <dgm:pt modelId="{DD5EC8CD-5D89-4B19-A8B7-B7033F562F8D}" type="parTrans" cxnId="{6F9238CE-3362-466A-9F49-5760E4574E95}">
      <dgm:prSet/>
      <dgm:spPr/>
      <dgm:t>
        <a:bodyPr/>
        <a:lstStyle/>
        <a:p>
          <a:endParaRPr lang="en-US"/>
        </a:p>
      </dgm:t>
    </dgm:pt>
    <dgm:pt modelId="{4FEEC551-5E08-46A3-AA94-29AF8478E1CE}" type="sibTrans" cxnId="{6F9238CE-3362-466A-9F49-5760E4574E95}">
      <dgm:prSet/>
      <dgm:spPr/>
      <dgm:t>
        <a:bodyPr/>
        <a:lstStyle/>
        <a:p>
          <a:endParaRPr lang="en-US"/>
        </a:p>
      </dgm:t>
    </dgm:pt>
    <dgm:pt modelId="{A1193B01-2B2D-4485-9279-E7ABBF2D761B}">
      <dgm:prSet phldrT="[Text]"/>
      <dgm:spPr/>
      <dgm:t>
        <a:bodyPr/>
        <a:lstStyle/>
        <a:p>
          <a:r>
            <a:rPr lang="en-US" dirty="0" smtClean="0"/>
            <a:t>Major Preparation</a:t>
          </a:r>
          <a:endParaRPr lang="en-US" dirty="0"/>
        </a:p>
      </dgm:t>
    </dgm:pt>
    <dgm:pt modelId="{A407025B-D608-4631-8446-BD7CC262DCF7}" type="parTrans" cxnId="{A5FD11E4-5331-46C9-952C-4F5D79684A05}">
      <dgm:prSet/>
      <dgm:spPr/>
      <dgm:t>
        <a:bodyPr/>
        <a:lstStyle/>
        <a:p>
          <a:endParaRPr lang="en-US"/>
        </a:p>
      </dgm:t>
    </dgm:pt>
    <dgm:pt modelId="{ACC72C99-287E-4FA3-869D-B57EE2C28EF2}" type="sibTrans" cxnId="{A5FD11E4-5331-46C9-952C-4F5D79684A05}">
      <dgm:prSet/>
      <dgm:spPr/>
      <dgm:t>
        <a:bodyPr/>
        <a:lstStyle/>
        <a:p>
          <a:endParaRPr lang="en-US"/>
        </a:p>
      </dgm:t>
    </dgm:pt>
    <dgm:pt modelId="{EF686628-AA3A-447A-8048-BC947B51C783}">
      <dgm:prSet phldrT="[Text]">
        <dgm:style>
          <a:lnRef idx="0">
            <a:schemeClr val="accent5"/>
          </a:lnRef>
          <a:fillRef idx="3">
            <a:schemeClr val="accent5"/>
          </a:fillRef>
          <a:effectRef idx="3">
            <a:schemeClr val="accent5"/>
          </a:effectRef>
          <a:fontRef idx="minor">
            <a:schemeClr val="lt1"/>
          </a:fontRef>
        </dgm:style>
      </dgm:prSet>
      <dgm:spPr>
        <a:ln/>
      </dgm:spPr>
      <dgm:t>
        <a:bodyPr/>
        <a:lstStyle/>
        <a:p>
          <a:r>
            <a:rPr lang="en-US" dirty="0" smtClean="0"/>
            <a:t>Major</a:t>
          </a:r>
          <a:endParaRPr lang="en-US" dirty="0"/>
        </a:p>
      </dgm:t>
    </dgm:pt>
    <dgm:pt modelId="{FAFF13EE-2EAA-4316-BB81-6B9D5F42F922}" type="parTrans" cxnId="{309D3BD7-C64C-4241-88A9-8E2CB275D58B}">
      <dgm:prSet/>
      <dgm:spPr/>
      <dgm:t>
        <a:bodyPr/>
        <a:lstStyle/>
        <a:p>
          <a:endParaRPr lang="en-US"/>
        </a:p>
      </dgm:t>
    </dgm:pt>
    <dgm:pt modelId="{FBCD4D28-768D-4F81-8F4F-78F089A6A311}" type="sibTrans" cxnId="{309D3BD7-C64C-4241-88A9-8E2CB275D58B}">
      <dgm:prSet/>
      <dgm:spPr/>
      <dgm:t>
        <a:bodyPr/>
        <a:lstStyle/>
        <a:p>
          <a:endParaRPr lang="en-US"/>
        </a:p>
      </dgm:t>
    </dgm:pt>
    <dgm:pt modelId="{0C954F2B-8B0D-48AF-826B-10C10576D557}">
      <dgm:prSet phldrT="[Text]"/>
      <dgm:spPr/>
      <dgm:t>
        <a:bodyPr/>
        <a:lstStyle/>
        <a:p>
          <a:r>
            <a:rPr lang="en-US" dirty="0" smtClean="0"/>
            <a:t>Major coursework (300-400)</a:t>
          </a:r>
          <a:endParaRPr lang="en-US" dirty="0"/>
        </a:p>
      </dgm:t>
    </dgm:pt>
    <dgm:pt modelId="{6B16ACC8-43DE-44D8-9BFC-36758B113488}" type="parTrans" cxnId="{80C75899-C7AF-4DD5-88F5-FA781F8DFC28}">
      <dgm:prSet/>
      <dgm:spPr/>
      <dgm:t>
        <a:bodyPr/>
        <a:lstStyle/>
        <a:p>
          <a:endParaRPr lang="en-US"/>
        </a:p>
      </dgm:t>
    </dgm:pt>
    <dgm:pt modelId="{3D87B655-E04C-41CE-B880-74923C038445}" type="sibTrans" cxnId="{80C75899-C7AF-4DD5-88F5-FA781F8DFC28}">
      <dgm:prSet/>
      <dgm:spPr/>
      <dgm:t>
        <a:bodyPr/>
        <a:lstStyle/>
        <a:p>
          <a:endParaRPr lang="en-US"/>
        </a:p>
      </dgm:t>
    </dgm:pt>
    <dgm:pt modelId="{A438C877-F124-4971-9180-FC1F0E17581A}">
      <dgm:prSet phldrT="[Text]"/>
      <dgm:spPr/>
      <dgm:t>
        <a:bodyPr/>
        <a:lstStyle/>
        <a:p>
          <a:r>
            <a:rPr lang="en-US" dirty="0" smtClean="0"/>
            <a:t>Credential program preparation</a:t>
          </a:r>
          <a:endParaRPr lang="en-US" dirty="0"/>
        </a:p>
      </dgm:t>
    </dgm:pt>
    <dgm:pt modelId="{A7F6696A-7F54-4D0D-BF81-AA0B9A8B0815}" type="parTrans" cxnId="{29E7944B-4C84-4962-B646-DDF5E6628F06}">
      <dgm:prSet/>
      <dgm:spPr/>
      <dgm:t>
        <a:bodyPr/>
        <a:lstStyle/>
        <a:p>
          <a:endParaRPr lang="en-US"/>
        </a:p>
      </dgm:t>
    </dgm:pt>
    <dgm:pt modelId="{27184D89-2A2D-4293-9C96-CF5158B26FF5}" type="sibTrans" cxnId="{29E7944B-4C84-4962-B646-DDF5E6628F06}">
      <dgm:prSet/>
      <dgm:spPr/>
      <dgm:t>
        <a:bodyPr/>
        <a:lstStyle/>
        <a:p>
          <a:endParaRPr lang="en-US"/>
        </a:p>
      </dgm:t>
    </dgm:pt>
    <dgm:pt modelId="{9A4B89F8-D497-4596-8616-87CC1701026D}">
      <dgm:prSet phldrT="[Text]">
        <dgm:style>
          <a:lnRef idx="0">
            <a:schemeClr val="accent3"/>
          </a:lnRef>
          <a:fillRef idx="3">
            <a:schemeClr val="accent3"/>
          </a:fillRef>
          <a:effectRef idx="3">
            <a:schemeClr val="accent3"/>
          </a:effectRef>
          <a:fontRef idx="minor">
            <a:schemeClr val="lt1"/>
          </a:fontRef>
        </dgm:style>
      </dgm:prSet>
      <dgm:spPr>
        <a:ln/>
      </dgm:spPr>
      <dgm:t>
        <a:bodyPr/>
        <a:lstStyle/>
        <a:p>
          <a:r>
            <a:rPr lang="en-US" dirty="0" smtClean="0"/>
            <a:t>Credential</a:t>
          </a:r>
          <a:endParaRPr lang="en-US" dirty="0"/>
        </a:p>
      </dgm:t>
    </dgm:pt>
    <dgm:pt modelId="{A5EB0B42-C8E1-4596-A36F-60107CDD8297}" type="parTrans" cxnId="{56C113AE-A2DE-4B27-A627-6961A54FA9B6}">
      <dgm:prSet/>
      <dgm:spPr/>
      <dgm:t>
        <a:bodyPr/>
        <a:lstStyle/>
        <a:p>
          <a:endParaRPr lang="en-US"/>
        </a:p>
      </dgm:t>
    </dgm:pt>
    <dgm:pt modelId="{51192A5C-A566-4F55-9AC8-6100F6A82ACA}" type="sibTrans" cxnId="{56C113AE-A2DE-4B27-A627-6961A54FA9B6}">
      <dgm:prSet/>
      <dgm:spPr/>
      <dgm:t>
        <a:bodyPr/>
        <a:lstStyle/>
        <a:p>
          <a:endParaRPr lang="en-US"/>
        </a:p>
      </dgm:t>
    </dgm:pt>
    <dgm:pt modelId="{EB3E1EAA-176C-45C4-BE7C-D1493F816422}">
      <dgm:prSet phldrT="[Text]"/>
      <dgm:spPr/>
      <dgm:t>
        <a:bodyPr/>
        <a:lstStyle/>
        <a:p>
          <a:r>
            <a:rPr lang="en-US" dirty="0" smtClean="0"/>
            <a:t>Teaching methods courses</a:t>
          </a:r>
          <a:endParaRPr lang="en-US" dirty="0"/>
        </a:p>
      </dgm:t>
    </dgm:pt>
    <dgm:pt modelId="{5619E32B-2AC6-42AE-B787-2B67A0425B24}" type="parTrans" cxnId="{E23533C2-D1B7-4FD5-92F5-0927D26E274F}">
      <dgm:prSet/>
      <dgm:spPr/>
      <dgm:t>
        <a:bodyPr/>
        <a:lstStyle/>
        <a:p>
          <a:endParaRPr lang="en-US"/>
        </a:p>
      </dgm:t>
    </dgm:pt>
    <dgm:pt modelId="{9CD21BB1-973B-44D4-BF30-71F0702E3012}" type="sibTrans" cxnId="{E23533C2-D1B7-4FD5-92F5-0927D26E274F}">
      <dgm:prSet/>
      <dgm:spPr/>
      <dgm:t>
        <a:bodyPr/>
        <a:lstStyle/>
        <a:p>
          <a:endParaRPr lang="en-US"/>
        </a:p>
      </dgm:t>
    </dgm:pt>
    <dgm:pt modelId="{F4BC2520-B14F-4F7D-83FC-EC0B90F0AFED}">
      <dgm:prSet phldrT="[Text]"/>
      <dgm:spPr/>
      <dgm:t>
        <a:bodyPr/>
        <a:lstStyle/>
        <a:p>
          <a:r>
            <a:rPr lang="en-US" dirty="0" smtClean="0"/>
            <a:t>Student Teaching</a:t>
          </a:r>
          <a:endParaRPr lang="en-US" dirty="0"/>
        </a:p>
      </dgm:t>
    </dgm:pt>
    <dgm:pt modelId="{18D39506-F165-4E33-B306-227EF4EC19B3}" type="parTrans" cxnId="{5F107F32-0F01-4FCD-BA24-7CE5A60CB254}">
      <dgm:prSet/>
      <dgm:spPr/>
      <dgm:t>
        <a:bodyPr/>
        <a:lstStyle/>
        <a:p>
          <a:endParaRPr lang="en-US"/>
        </a:p>
      </dgm:t>
    </dgm:pt>
    <dgm:pt modelId="{B709CE08-8876-490A-9113-2C8594F1E43F}" type="sibTrans" cxnId="{5F107F32-0F01-4FCD-BA24-7CE5A60CB254}">
      <dgm:prSet/>
      <dgm:spPr/>
      <dgm:t>
        <a:bodyPr/>
        <a:lstStyle/>
        <a:p>
          <a:endParaRPr lang="en-US"/>
        </a:p>
      </dgm:t>
    </dgm:pt>
    <dgm:pt modelId="{DED534DC-196B-408D-A495-4543C2FDFC32}" type="pres">
      <dgm:prSet presAssocID="{F1562106-7206-453C-A1EE-EE691D5C88D0}" presName="linearFlow" presStyleCnt="0">
        <dgm:presLayoutVars>
          <dgm:dir/>
          <dgm:animLvl val="lvl"/>
          <dgm:resizeHandles val="exact"/>
        </dgm:presLayoutVars>
      </dgm:prSet>
      <dgm:spPr/>
      <dgm:t>
        <a:bodyPr/>
        <a:lstStyle/>
        <a:p>
          <a:endParaRPr lang="en-US"/>
        </a:p>
      </dgm:t>
    </dgm:pt>
    <dgm:pt modelId="{A75FB59D-426F-49CD-B37D-A78F6DB2D97E}" type="pres">
      <dgm:prSet presAssocID="{CD998055-24D0-4C0E-B7B3-2609AF4EE56F}" presName="composite" presStyleCnt="0"/>
      <dgm:spPr/>
    </dgm:pt>
    <dgm:pt modelId="{5DA1B9A4-FB01-482B-B2CA-D8D586F107E3}" type="pres">
      <dgm:prSet presAssocID="{CD998055-24D0-4C0E-B7B3-2609AF4EE56F}" presName="parentText" presStyleLbl="alignNode1" presStyleIdx="0" presStyleCnt="3">
        <dgm:presLayoutVars>
          <dgm:chMax val="1"/>
          <dgm:bulletEnabled val="1"/>
        </dgm:presLayoutVars>
      </dgm:prSet>
      <dgm:spPr/>
      <dgm:t>
        <a:bodyPr/>
        <a:lstStyle/>
        <a:p>
          <a:endParaRPr lang="en-US"/>
        </a:p>
      </dgm:t>
    </dgm:pt>
    <dgm:pt modelId="{D7E73DD1-D6CF-4B88-BBFB-E813C1816E01}" type="pres">
      <dgm:prSet presAssocID="{CD998055-24D0-4C0E-B7B3-2609AF4EE56F}" presName="descendantText" presStyleLbl="alignAcc1" presStyleIdx="0" presStyleCnt="3" custLinFactNeighborX="183" custLinFactNeighborY="-154">
        <dgm:presLayoutVars>
          <dgm:bulletEnabled val="1"/>
        </dgm:presLayoutVars>
      </dgm:prSet>
      <dgm:spPr/>
      <dgm:t>
        <a:bodyPr/>
        <a:lstStyle/>
        <a:p>
          <a:endParaRPr lang="en-US"/>
        </a:p>
      </dgm:t>
    </dgm:pt>
    <dgm:pt modelId="{ADBB98CA-0FA8-42F2-AA3F-E3C6658543AE}" type="pres">
      <dgm:prSet presAssocID="{FD4B5F3B-D2A6-4501-98C5-446EBE7B765D}" presName="sp" presStyleCnt="0"/>
      <dgm:spPr/>
    </dgm:pt>
    <dgm:pt modelId="{38129D52-A274-408F-B1A7-45AB51FC0B52}" type="pres">
      <dgm:prSet presAssocID="{EF686628-AA3A-447A-8048-BC947B51C783}" presName="composite" presStyleCnt="0"/>
      <dgm:spPr/>
    </dgm:pt>
    <dgm:pt modelId="{EB387169-99EE-4CED-95BC-5E742533F783}" type="pres">
      <dgm:prSet presAssocID="{EF686628-AA3A-447A-8048-BC947B51C783}" presName="parentText" presStyleLbl="alignNode1" presStyleIdx="1" presStyleCnt="3">
        <dgm:presLayoutVars>
          <dgm:chMax val="1"/>
          <dgm:bulletEnabled val="1"/>
        </dgm:presLayoutVars>
      </dgm:prSet>
      <dgm:spPr/>
      <dgm:t>
        <a:bodyPr/>
        <a:lstStyle/>
        <a:p>
          <a:endParaRPr lang="en-US"/>
        </a:p>
      </dgm:t>
    </dgm:pt>
    <dgm:pt modelId="{EAB263D9-EB0C-4914-977A-6AC4B117CD22}" type="pres">
      <dgm:prSet presAssocID="{EF686628-AA3A-447A-8048-BC947B51C783}" presName="descendantText" presStyleLbl="alignAcc1" presStyleIdx="1" presStyleCnt="3">
        <dgm:presLayoutVars>
          <dgm:bulletEnabled val="1"/>
        </dgm:presLayoutVars>
      </dgm:prSet>
      <dgm:spPr/>
      <dgm:t>
        <a:bodyPr/>
        <a:lstStyle/>
        <a:p>
          <a:endParaRPr lang="en-US"/>
        </a:p>
      </dgm:t>
    </dgm:pt>
    <dgm:pt modelId="{DB275C4F-3E66-4CF8-8FA9-FEE976495B6C}" type="pres">
      <dgm:prSet presAssocID="{FBCD4D28-768D-4F81-8F4F-78F089A6A311}" presName="sp" presStyleCnt="0"/>
      <dgm:spPr/>
    </dgm:pt>
    <dgm:pt modelId="{9986F25B-6577-42A6-8777-7B26ACF716E9}" type="pres">
      <dgm:prSet presAssocID="{9A4B89F8-D497-4596-8616-87CC1701026D}" presName="composite" presStyleCnt="0"/>
      <dgm:spPr/>
    </dgm:pt>
    <dgm:pt modelId="{53435F16-B061-4302-962E-807FD1A31822}" type="pres">
      <dgm:prSet presAssocID="{9A4B89F8-D497-4596-8616-87CC1701026D}" presName="parentText" presStyleLbl="alignNode1" presStyleIdx="2" presStyleCnt="3">
        <dgm:presLayoutVars>
          <dgm:chMax val="1"/>
          <dgm:bulletEnabled val="1"/>
        </dgm:presLayoutVars>
      </dgm:prSet>
      <dgm:spPr/>
      <dgm:t>
        <a:bodyPr/>
        <a:lstStyle/>
        <a:p>
          <a:endParaRPr lang="en-US"/>
        </a:p>
      </dgm:t>
    </dgm:pt>
    <dgm:pt modelId="{2DA15F0E-659A-48DF-8825-C0611585A3BD}" type="pres">
      <dgm:prSet presAssocID="{9A4B89F8-D497-4596-8616-87CC1701026D}" presName="descendantText" presStyleLbl="alignAcc1" presStyleIdx="2" presStyleCnt="3">
        <dgm:presLayoutVars>
          <dgm:bulletEnabled val="1"/>
        </dgm:presLayoutVars>
      </dgm:prSet>
      <dgm:spPr/>
      <dgm:t>
        <a:bodyPr/>
        <a:lstStyle/>
        <a:p>
          <a:endParaRPr lang="en-US"/>
        </a:p>
      </dgm:t>
    </dgm:pt>
  </dgm:ptLst>
  <dgm:cxnLst>
    <dgm:cxn modelId="{E23533C2-D1B7-4FD5-92F5-0927D26E274F}" srcId="{9A4B89F8-D497-4596-8616-87CC1701026D}" destId="{EB3E1EAA-176C-45C4-BE7C-D1493F816422}" srcOrd="0" destOrd="0" parTransId="{5619E32B-2AC6-42AE-B787-2B67A0425B24}" sibTransId="{9CD21BB1-973B-44D4-BF30-71F0702E3012}"/>
    <dgm:cxn modelId="{DAC198F6-AB17-4FC0-BA04-487172E27C80}" type="presOf" srcId="{EF686628-AA3A-447A-8048-BC947B51C783}" destId="{EB387169-99EE-4CED-95BC-5E742533F783}" srcOrd="0" destOrd="0" presId="urn:microsoft.com/office/officeart/2005/8/layout/chevron2"/>
    <dgm:cxn modelId="{5F107F32-0F01-4FCD-BA24-7CE5A60CB254}" srcId="{9A4B89F8-D497-4596-8616-87CC1701026D}" destId="{F4BC2520-B14F-4F7D-83FC-EC0B90F0AFED}" srcOrd="1" destOrd="0" parTransId="{18D39506-F165-4E33-B306-227EF4EC19B3}" sibTransId="{B709CE08-8876-490A-9113-2C8594F1E43F}"/>
    <dgm:cxn modelId="{56C113AE-A2DE-4B27-A627-6961A54FA9B6}" srcId="{F1562106-7206-453C-A1EE-EE691D5C88D0}" destId="{9A4B89F8-D497-4596-8616-87CC1701026D}" srcOrd="2" destOrd="0" parTransId="{A5EB0B42-C8E1-4596-A36F-60107CDD8297}" sibTransId="{51192A5C-A566-4F55-9AC8-6100F6A82ACA}"/>
    <dgm:cxn modelId="{6F9238CE-3362-466A-9F49-5760E4574E95}" srcId="{CD998055-24D0-4C0E-B7B3-2609AF4EE56F}" destId="{5BC6BA25-C12E-48BE-B7A9-3ADD83B0AACD}" srcOrd="0" destOrd="0" parTransId="{DD5EC8CD-5D89-4B19-A8B7-B7033F562F8D}" sibTransId="{4FEEC551-5E08-46A3-AA94-29AF8478E1CE}"/>
    <dgm:cxn modelId="{80C75899-C7AF-4DD5-88F5-FA781F8DFC28}" srcId="{EF686628-AA3A-447A-8048-BC947B51C783}" destId="{0C954F2B-8B0D-48AF-826B-10C10576D557}" srcOrd="0" destOrd="0" parTransId="{6B16ACC8-43DE-44D8-9BFC-36758B113488}" sibTransId="{3D87B655-E04C-41CE-B880-74923C038445}"/>
    <dgm:cxn modelId="{2EDA58F0-2AA6-4D3C-BCE5-45604B2BB6F5}" type="presOf" srcId="{5BC6BA25-C12E-48BE-B7A9-3ADD83B0AACD}" destId="{D7E73DD1-D6CF-4B88-BBFB-E813C1816E01}" srcOrd="0" destOrd="0" presId="urn:microsoft.com/office/officeart/2005/8/layout/chevron2"/>
    <dgm:cxn modelId="{FEE7C6E4-0316-4086-87A7-CD75802F4D7D}" type="presOf" srcId="{EB3E1EAA-176C-45C4-BE7C-D1493F816422}" destId="{2DA15F0E-659A-48DF-8825-C0611585A3BD}" srcOrd="0" destOrd="0" presId="urn:microsoft.com/office/officeart/2005/8/layout/chevron2"/>
    <dgm:cxn modelId="{2B7CC326-1DFC-48BC-846F-80A00C57E797}" type="presOf" srcId="{A438C877-F124-4971-9180-FC1F0E17581A}" destId="{EAB263D9-EB0C-4914-977A-6AC4B117CD22}" srcOrd="0" destOrd="1" presId="urn:microsoft.com/office/officeart/2005/8/layout/chevron2"/>
    <dgm:cxn modelId="{A5FD11E4-5331-46C9-952C-4F5D79684A05}" srcId="{CD998055-24D0-4C0E-B7B3-2609AF4EE56F}" destId="{A1193B01-2B2D-4485-9279-E7ABBF2D761B}" srcOrd="1" destOrd="0" parTransId="{A407025B-D608-4631-8446-BD7CC262DCF7}" sibTransId="{ACC72C99-287E-4FA3-869D-B57EE2C28EF2}"/>
    <dgm:cxn modelId="{FBCDC78B-8B58-4549-99DC-EA7F03732F6E}" type="presOf" srcId="{A1193B01-2B2D-4485-9279-E7ABBF2D761B}" destId="{D7E73DD1-D6CF-4B88-BBFB-E813C1816E01}" srcOrd="0" destOrd="1" presId="urn:microsoft.com/office/officeart/2005/8/layout/chevron2"/>
    <dgm:cxn modelId="{26C2EB64-9DA7-4196-B171-72C9B247837A}" type="presOf" srcId="{0C954F2B-8B0D-48AF-826B-10C10576D557}" destId="{EAB263D9-EB0C-4914-977A-6AC4B117CD22}" srcOrd="0" destOrd="0" presId="urn:microsoft.com/office/officeart/2005/8/layout/chevron2"/>
    <dgm:cxn modelId="{29E7944B-4C84-4962-B646-DDF5E6628F06}" srcId="{EF686628-AA3A-447A-8048-BC947B51C783}" destId="{A438C877-F124-4971-9180-FC1F0E17581A}" srcOrd="1" destOrd="0" parTransId="{A7F6696A-7F54-4D0D-BF81-AA0B9A8B0815}" sibTransId="{27184D89-2A2D-4293-9C96-CF5158B26FF5}"/>
    <dgm:cxn modelId="{77126885-C651-4372-9D44-42D8F25C1F82}" srcId="{F1562106-7206-453C-A1EE-EE691D5C88D0}" destId="{CD998055-24D0-4C0E-B7B3-2609AF4EE56F}" srcOrd="0" destOrd="0" parTransId="{2789FF75-E7CB-443D-9C47-43F5A0401E89}" sibTransId="{FD4B5F3B-D2A6-4501-98C5-446EBE7B765D}"/>
    <dgm:cxn modelId="{4E79756C-2123-4670-B423-323553444E9B}" type="presOf" srcId="{9A4B89F8-D497-4596-8616-87CC1701026D}" destId="{53435F16-B061-4302-962E-807FD1A31822}" srcOrd="0" destOrd="0" presId="urn:microsoft.com/office/officeart/2005/8/layout/chevron2"/>
    <dgm:cxn modelId="{38C2BF5D-D792-442B-A362-D1B7617F881E}" type="presOf" srcId="{F1562106-7206-453C-A1EE-EE691D5C88D0}" destId="{DED534DC-196B-408D-A495-4543C2FDFC32}" srcOrd="0" destOrd="0" presId="urn:microsoft.com/office/officeart/2005/8/layout/chevron2"/>
    <dgm:cxn modelId="{0F0F7D05-BED8-4B33-BDCD-A087F4DCC9CA}" type="presOf" srcId="{F4BC2520-B14F-4F7D-83FC-EC0B90F0AFED}" destId="{2DA15F0E-659A-48DF-8825-C0611585A3BD}" srcOrd="0" destOrd="1" presId="urn:microsoft.com/office/officeart/2005/8/layout/chevron2"/>
    <dgm:cxn modelId="{309D3BD7-C64C-4241-88A9-8E2CB275D58B}" srcId="{F1562106-7206-453C-A1EE-EE691D5C88D0}" destId="{EF686628-AA3A-447A-8048-BC947B51C783}" srcOrd="1" destOrd="0" parTransId="{FAFF13EE-2EAA-4316-BB81-6B9D5F42F922}" sibTransId="{FBCD4D28-768D-4F81-8F4F-78F089A6A311}"/>
    <dgm:cxn modelId="{94F021F6-9921-430D-900A-29C8745585E6}" type="presOf" srcId="{CD998055-24D0-4C0E-B7B3-2609AF4EE56F}" destId="{5DA1B9A4-FB01-482B-B2CA-D8D586F107E3}" srcOrd="0" destOrd="0" presId="urn:microsoft.com/office/officeart/2005/8/layout/chevron2"/>
    <dgm:cxn modelId="{6A65DA5F-0182-4051-90D3-4F1A7A1FDCD2}" type="presParOf" srcId="{DED534DC-196B-408D-A495-4543C2FDFC32}" destId="{A75FB59D-426F-49CD-B37D-A78F6DB2D97E}" srcOrd="0" destOrd="0" presId="urn:microsoft.com/office/officeart/2005/8/layout/chevron2"/>
    <dgm:cxn modelId="{BAC55DBB-3E33-43EE-8485-25B5377A7F34}" type="presParOf" srcId="{A75FB59D-426F-49CD-B37D-A78F6DB2D97E}" destId="{5DA1B9A4-FB01-482B-B2CA-D8D586F107E3}" srcOrd="0" destOrd="0" presId="urn:microsoft.com/office/officeart/2005/8/layout/chevron2"/>
    <dgm:cxn modelId="{E483392A-0172-4D87-8048-7D8E86412035}" type="presParOf" srcId="{A75FB59D-426F-49CD-B37D-A78F6DB2D97E}" destId="{D7E73DD1-D6CF-4B88-BBFB-E813C1816E01}" srcOrd="1" destOrd="0" presId="urn:microsoft.com/office/officeart/2005/8/layout/chevron2"/>
    <dgm:cxn modelId="{2B575DC0-E91B-40B1-A008-D351F60E1720}" type="presParOf" srcId="{DED534DC-196B-408D-A495-4543C2FDFC32}" destId="{ADBB98CA-0FA8-42F2-AA3F-E3C6658543AE}" srcOrd="1" destOrd="0" presId="urn:microsoft.com/office/officeart/2005/8/layout/chevron2"/>
    <dgm:cxn modelId="{080DB37B-B80E-4517-8413-6B52131EE4B3}" type="presParOf" srcId="{DED534DC-196B-408D-A495-4543C2FDFC32}" destId="{38129D52-A274-408F-B1A7-45AB51FC0B52}" srcOrd="2" destOrd="0" presId="urn:microsoft.com/office/officeart/2005/8/layout/chevron2"/>
    <dgm:cxn modelId="{E15522F2-EDE8-488D-AA14-00D1B4A237C1}" type="presParOf" srcId="{38129D52-A274-408F-B1A7-45AB51FC0B52}" destId="{EB387169-99EE-4CED-95BC-5E742533F783}" srcOrd="0" destOrd="0" presId="urn:microsoft.com/office/officeart/2005/8/layout/chevron2"/>
    <dgm:cxn modelId="{1CF86AA1-8A7B-4FAC-9287-3081269EE78C}" type="presParOf" srcId="{38129D52-A274-408F-B1A7-45AB51FC0B52}" destId="{EAB263D9-EB0C-4914-977A-6AC4B117CD22}" srcOrd="1" destOrd="0" presId="urn:microsoft.com/office/officeart/2005/8/layout/chevron2"/>
    <dgm:cxn modelId="{4271ED0B-18E6-4946-B679-AA696DDAA6DC}" type="presParOf" srcId="{DED534DC-196B-408D-A495-4543C2FDFC32}" destId="{DB275C4F-3E66-4CF8-8FA9-FEE976495B6C}" srcOrd="3" destOrd="0" presId="urn:microsoft.com/office/officeart/2005/8/layout/chevron2"/>
    <dgm:cxn modelId="{715650C0-711B-4D32-842F-4E5EE7033F47}" type="presParOf" srcId="{DED534DC-196B-408D-A495-4543C2FDFC32}" destId="{9986F25B-6577-42A6-8777-7B26ACF716E9}" srcOrd="4" destOrd="0" presId="urn:microsoft.com/office/officeart/2005/8/layout/chevron2"/>
    <dgm:cxn modelId="{9D596649-6313-46B1-B5A0-007EEA0AFBF1}" type="presParOf" srcId="{9986F25B-6577-42A6-8777-7B26ACF716E9}" destId="{53435F16-B061-4302-962E-807FD1A31822}" srcOrd="0" destOrd="0" presId="urn:microsoft.com/office/officeart/2005/8/layout/chevron2"/>
    <dgm:cxn modelId="{FFA0CAC8-4141-4D0B-B006-44B5A1D16F32}" type="presParOf" srcId="{9986F25B-6577-42A6-8777-7B26ACF716E9}" destId="{2DA15F0E-659A-48DF-8825-C0611585A3B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D9C23E-753A-4C44-BC7F-6818CA295CEE}" type="doc">
      <dgm:prSet loTypeId="urn:microsoft.com/office/officeart/2005/8/layout/hList3" loCatId="list" qsTypeId="urn:microsoft.com/office/officeart/2005/8/quickstyle/simple5" qsCatId="simple" csTypeId="urn:microsoft.com/office/officeart/2005/8/colors/colorful5" csCatId="colorful" phldr="1"/>
      <dgm:spPr/>
      <dgm:t>
        <a:bodyPr/>
        <a:lstStyle/>
        <a:p>
          <a:endParaRPr lang="en-US"/>
        </a:p>
      </dgm:t>
    </dgm:pt>
    <dgm:pt modelId="{04C32C21-6D94-40DA-B3F8-20944C00B5AF}">
      <dgm:prSet phldrT="[Text]" custT="1"/>
      <dgm:spPr/>
      <dgm:t>
        <a:bodyPr/>
        <a:lstStyle/>
        <a:p>
          <a:r>
            <a:rPr lang="en-US" sz="4800" dirty="0" smtClean="0"/>
            <a:t>Elementary School</a:t>
          </a:r>
          <a:endParaRPr lang="en-US" sz="4800" dirty="0"/>
        </a:p>
      </dgm:t>
    </dgm:pt>
    <dgm:pt modelId="{B2E5BE82-A744-47DA-921A-09B5CC21446B}" type="parTrans" cxnId="{05659F60-C0B6-4D56-93DD-C1FB31BD59A1}">
      <dgm:prSet/>
      <dgm:spPr/>
      <dgm:t>
        <a:bodyPr/>
        <a:lstStyle/>
        <a:p>
          <a:endParaRPr lang="en-US"/>
        </a:p>
      </dgm:t>
    </dgm:pt>
    <dgm:pt modelId="{853ABCE6-8422-4955-AC8D-A8A207DA7848}" type="sibTrans" cxnId="{05659F60-C0B6-4D56-93DD-C1FB31BD59A1}">
      <dgm:prSet/>
      <dgm:spPr/>
      <dgm:t>
        <a:bodyPr/>
        <a:lstStyle/>
        <a:p>
          <a:endParaRPr lang="en-US"/>
        </a:p>
      </dgm:t>
    </dgm:pt>
    <dgm:pt modelId="{7A9E7696-F351-4D5E-9AE4-983CFE7BFE06}">
      <dgm:prSet phldrT="[Text]"/>
      <dgm:spPr/>
      <dgm:t>
        <a:bodyPr/>
        <a:lstStyle/>
        <a:p>
          <a:r>
            <a:rPr lang="en-US" dirty="0" smtClean="0"/>
            <a:t>Liberal</a:t>
          </a:r>
        </a:p>
        <a:p>
          <a:r>
            <a:rPr lang="en-US" dirty="0" smtClean="0"/>
            <a:t>Studies</a:t>
          </a:r>
          <a:endParaRPr lang="en-US" dirty="0"/>
        </a:p>
      </dgm:t>
    </dgm:pt>
    <dgm:pt modelId="{16FBDD8E-76E1-4B72-B759-491406F44F20}" type="parTrans" cxnId="{73B4FD39-58AC-4B33-8D01-99F899B1FCF6}">
      <dgm:prSet/>
      <dgm:spPr/>
      <dgm:t>
        <a:bodyPr/>
        <a:lstStyle/>
        <a:p>
          <a:endParaRPr lang="en-US"/>
        </a:p>
      </dgm:t>
    </dgm:pt>
    <dgm:pt modelId="{D77F0F0A-4307-4BB2-89FE-C0500A2F8F46}" type="sibTrans" cxnId="{73B4FD39-58AC-4B33-8D01-99F899B1FCF6}">
      <dgm:prSet/>
      <dgm:spPr/>
      <dgm:t>
        <a:bodyPr/>
        <a:lstStyle/>
        <a:p>
          <a:endParaRPr lang="en-US"/>
        </a:p>
      </dgm:t>
    </dgm:pt>
    <dgm:pt modelId="{23FDF774-0840-42DB-B7FD-E9D6239B7B1E}">
      <dgm:prSet phldrT="[Text]"/>
      <dgm:spPr/>
      <dgm:t>
        <a:bodyPr/>
        <a:lstStyle/>
        <a:p>
          <a:r>
            <a:rPr lang="en-US" dirty="0" smtClean="0"/>
            <a:t>Child/Human Development</a:t>
          </a:r>
          <a:endParaRPr lang="en-US" dirty="0"/>
        </a:p>
      </dgm:t>
    </dgm:pt>
    <dgm:pt modelId="{3D475189-2090-4A0F-92FF-82D233893BA6}" type="parTrans" cxnId="{AA5D42DD-3649-46D0-9414-03E4AEDFF902}">
      <dgm:prSet/>
      <dgm:spPr/>
      <dgm:t>
        <a:bodyPr/>
        <a:lstStyle/>
        <a:p>
          <a:endParaRPr lang="en-US"/>
        </a:p>
      </dgm:t>
    </dgm:pt>
    <dgm:pt modelId="{4D8656DD-6C77-4891-A028-61FD409117D0}" type="sibTrans" cxnId="{AA5D42DD-3649-46D0-9414-03E4AEDFF902}">
      <dgm:prSet/>
      <dgm:spPr/>
      <dgm:t>
        <a:bodyPr/>
        <a:lstStyle/>
        <a:p>
          <a:endParaRPr lang="en-US"/>
        </a:p>
      </dgm:t>
    </dgm:pt>
    <dgm:pt modelId="{227C18AC-B3AD-4ACD-9131-074FA140BBFC}">
      <dgm:prSet phldrT="[Text]"/>
      <dgm:spPr/>
      <dgm:t>
        <a:bodyPr/>
        <a:lstStyle/>
        <a:p>
          <a:r>
            <a:rPr lang="en-US" dirty="0" smtClean="0"/>
            <a:t>Human Services</a:t>
          </a:r>
        </a:p>
        <a:p>
          <a:r>
            <a:rPr lang="en-US" dirty="0" smtClean="0"/>
            <a:t>Psychology</a:t>
          </a:r>
        </a:p>
        <a:p>
          <a:r>
            <a:rPr lang="en-US" dirty="0" smtClean="0"/>
            <a:t>Sociology</a:t>
          </a:r>
        </a:p>
        <a:p>
          <a:r>
            <a:rPr lang="en-US" dirty="0" smtClean="0"/>
            <a:t>Other</a:t>
          </a:r>
          <a:endParaRPr lang="en-US" dirty="0"/>
        </a:p>
      </dgm:t>
    </dgm:pt>
    <dgm:pt modelId="{99E1DDB5-31C8-4B66-870B-E6DF969D46D0}" type="parTrans" cxnId="{394C1612-CF26-497E-BEA9-A6968948AB27}">
      <dgm:prSet/>
      <dgm:spPr/>
      <dgm:t>
        <a:bodyPr/>
        <a:lstStyle/>
        <a:p>
          <a:endParaRPr lang="en-US"/>
        </a:p>
      </dgm:t>
    </dgm:pt>
    <dgm:pt modelId="{4BD3CADE-90DB-4F89-B9B5-3D4F30324EAA}" type="sibTrans" cxnId="{394C1612-CF26-497E-BEA9-A6968948AB27}">
      <dgm:prSet/>
      <dgm:spPr/>
      <dgm:t>
        <a:bodyPr/>
        <a:lstStyle/>
        <a:p>
          <a:endParaRPr lang="en-US"/>
        </a:p>
      </dgm:t>
    </dgm:pt>
    <dgm:pt modelId="{080F3DEA-AB4A-4D3F-8D6D-C6CF40EBE607}" type="pres">
      <dgm:prSet presAssocID="{64D9C23E-753A-4C44-BC7F-6818CA295CEE}" presName="composite" presStyleCnt="0">
        <dgm:presLayoutVars>
          <dgm:chMax val="1"/>
          <dgm:dir/>
          <dgm:resizeHandles val="exact"/>
        </dgm:presLayoutVars>
      </dgm:prSet>
      <dgm:spPr/>
      <dgm:t>
        <a:bodyPr/>
        <a:lstStyle/>
        <a:p>
          <a:endParaRPr lang="en-US"/>
        </a:p>
      </dgm:t>
    </dgm:pt>
    <dgm:pt modelId="{BB6F0605-593D-4933-B566-E5D0B6BFDE0C}" type="pres">
      <dgm:prSet presAssocID="{04C32C21-6D94-40DA-B3F8-20944C00B5AF}" presName="roof" presStyleLbl="dkBgShp" presStyleIdx="0" presStyleCnt="2"/>
      <dgm:spPr/>
      <dgm:t>
        <a:bodyPr/>
        <a:lstStyle/>
        <a:p>
          <a:endParaRPr lang="en-US"/>
        </a:p>
      </dgm:t>
    </dgm:pt>
    <dgm:pt modelId="{7E7A8A40-568D-46C0-A04E-AB9D1ABF99C8}" type="pres">
      <dgm:prSet presAssocID="{04C32C21-6D94-40DA-B3F8-20944C00B5AF}" presName="pillars" presStyleCnt="0"/>
      <dgm:spPr/>
    </dgm:pt>
    <dgm:pt modelId="{F6A05A81-2EC7-460A-9DF3-2DB98FCCDF46}" type="pres">
      <dgm:prSet presAssocID="{04C32C21-6D94-40DA-B3F8-20944C00B5AF}" presName="pillar1" presStyleLbl="node1" presStyleIdx="0" presStyleCnt="3">
        <dgm:presLayoutVars>
          <dgm:bulletEnabled val="1"/>
        </dgm:presLayoutVars>
      </dgm:prSet>
      <dgm:spPr/>
      <dgm:t>
        <a:bodyPr/>
        <a:lstStyle/>
        <a:p>
          <a:endParaRPr lang="en-US"/>
        </a:p>
      </dgm:t>
    </dgm:pt>
    <dgm:pt modelId="{8D511570-3D5C-441D-B535-F32458D59764}" type="pres">
      <dgm:prSet presAssocID="{23FDF774-0840-42DB-B7FD-E9D6239B7B1E}" presName="pillarX" presStyleLbl="node1" presStyleIdx="1" presStyleCnt="3">
        <dgm:presLayoutVars>
          <dgm:bulletEnabled val="1"/>
        </dgm:presLayoutVars>
      </dgm:prSet>
      <dgm:spPr/>
      <dgm:t>
        <a:bodyPr/>
        <a:lstStyle/>
        <a:p>
          <a:endParaRPr lang="en-US"/>
        </a:p>
      </dgm:t>
    </dgm:pt>
    <dgm:pt modelId="{4E5CC283-489A-42CE-8524-1AC8F2054F2D}" type="pres">
      <dgm:prSet presAssocID="{227C18AC-B3AD-4ACD-9131-074FA140BBFC}" presName="pillarX" presStyleLbl="node1" presStyleIdx="2" presStyleCnt="3">
        <dgm:presLayoutVars>
          <dgm:bulletEnabled val="1"/>
        </dgm:presLayoutVars>
      </dgm:prSet>
      <dgm:spPr/>
      <dgm:t>
        <a:bodyPr/>
        <a:lstStyle/>
        <a:p>
          <a:endParaRPr lang="en-US"/>
        </a:p>
      </dgm:t>
    </dgm:pt>
    <dgm:pt modelId="{E991E781-B2AE-47A3-A465-78362684C008}" type="pres">
      <dgm:prSet presAssocID="{04C32C21-6D94-40DA-B3F8-20944C00B5AF}" presName="base" presStyleLbl="dkBgShp" presStyleIdx="1" presStyleCnt="2"/>
      <dgm:spPr/>
    </dgm:pt>
  </dgm:ptLst>
  <dgm:cxnLst>
    <dgm:cxn modelId="{F977D824-9F33-4EEB-9978-ECFFA2E9F110}" type="presOf" srcId="{64D9C23E-753A-4C44-BC7F-6818CA295CEE}" destId="{080F3DEA-AB4A-4D3F-8D6D-C6CF40EBE607}" srcOrd="0" destOrd="0" presId="urn:microsoft.com/office/officeart/2005/8/layout/hList3"/>
    <dgm:cxn modelId="{05659F60-C0B6-4D56-93DD-C1FB31BD59A1}" srcId="{64D9C23E-753A-4C44-BC7F-6818CA295CEE}" destId="{04C32C21-6D94-40DA-B3F8-20944C00B5AF}" srcOrd="0" destOrd="0" parTransId="{B2E5BE82-A744-47DA-921A-09B5CC21446B}" sibTransId="{853ABCE6-8422-4955-AC8D-A8A207DA7848}"/>
    <dgm:cxn modelId="{394C1612-CF26-497E-BEA9-A6968948AB27}" srcId="{04C32C21-6D94-40DA-B3F8-20944C00B5AF}" destId="{227C18AC-B3AD-4ACD-9131-074FA140BBFC}" srcOrd="2" destOrd="0" parTransId="{99E1DDB5-31C8-4B66-870B-E6DF969D46D0}" sibTransId="{4BD3CADE-90DB-4F89-B9B5-3D4F30324EAA}"/>
    <dgm:cxn modelId="{1195B897-BFB4-448D-846B-CF13DBD75B4E}" type="presOf" srcId="{04C32C21-6D94-40DA-B3F8-20944C00B5AF}" destId="{BB6F0605-593D-4933-B566-E5D0B6BFDE0C}" srcOrd="0" destOrd="0" presId="urn:microsoft.com/office/officeart/2005/8/layout/hList3"/>
    <dgm:cxn modelId="{AA5D42DD-3649-46D0-9414-03E4AEDFF902}" srcId="{04C32C21-6D94-40DA-B3F8-20944C00B5AF}" destId="{23FDF774-0840-42DB-B7FD-E9D6239B7B1E}" srcOrd="1" destOrd="0" parTransId="{3D475189-2090-4A0F-92FF-82D233893BA6}" sibTransId="{4D8656DD-6C77-4891-A028-61FD409117D0}"/>
    <dgm:cxn modelId="{513AE91D-05CD-479C-936C-37192DDDAFD9}" type="presOf" srcId="{7A9E7696-F351-4D5E-9AE4-983CFE7BFE06}" destId="{F6A05A81-2EC7-460A-9DF3-2DB98FCCDF46}" srcOrd="0" destOrd="0" presId="urn:microsoft.com/office/officeart/2005/8/layout/hList3"/>
    <dgm:cxn modelId="{73B4FD39-58AC-4B33-8D01-99F899B1FCF6}" srcId="{04C32C21-6D94-40DA-B3F8-20944C00B5AF}" destId="{7A9E7696-F351-4D5E-9AE4-983CFE7BFE06}" srcOrd="0" destOrd="0" parTransId="{16FBDD8E-76E1-4B72-B759-491406F44F20}" sibTransId="{D77F0F0A-4307-4BB2-89FE-C0500A2F8F46}"/>
    <dgm:cxn modelId="{D135D44B-B527-42CD-B47F-6FED4C6E5880}" type="presOf" srcId="{227C18AC-B3AD-4ACD-9131-074FA140BBFC}" destId="{4E5CC283-489A-42CE-8524-1AC8F2054F2D}" srcOrd="0" destOrd="0" presId="urn:microsoft.com/office/officeart/2005/8/layout/hList3"/>
    <dgm:cxn modelId="{24339381-311E-4248-990C-A89D21C2108C}" type="presOf" srcId="{23FDF774-0840-42DB-B7FD-E9D6239B7B1E}" destId="{8D511570-3D5C-441D-B535-F32458D59764}" srcOrd="0" destOrd="0" presId="urn:microsoft.com/office/officeart/2005/8/layout/hList3"/>
    <dgm:cxn modelId="{06269994-8F6B-4632-9F5F-E020BFFB1872}" type="presParOf" srcId="{080F3DEA-AB4A-4D3F-8D6D-C6CF40EBE607}" destId="{BB6F0605-593D-4933-B566-E5D0B6BFDE0C}" srcOrd="0" destOrd="0" presId="urn:microsoft.com/office/officeart/2005/8/layout/hList3"/>
    <dgm:cxn modelId="{890F68D9-0BF7-4BBB-8FA1-CEEBF9AC00B7}" type="presParOf" srcId="{080F3DEA-AB4A-4D3F-8D6D-C6CF40EBE607}" destId="{7E7A8A40-568D-46C0-A04E-AB9D1ABF99C8}" srcOrd="1" destOrd="0" presId="urn:microsoft.com/office/officeart/2005/8/layout/hList3"/>
    <dgm:cxn modelId="{5955A85D-D046-4AF9-B2D7-41D17C711125}" type="presParOf" srcId="{7E7A8A40-568D-46C0-A04E-AB9D1ABF99C8}" destId="{F6A05A81-2EC7-460A-9DF3-2DB98FCCDF46}" srcOrd="0" destOrd="0" presId="urn:microsoft.com/office/officeart/2005/8/layout/hList3"/>
    <dgm:cxn modelId="{E75A56E3-C8CC-4D5D-BFCD-3C731BA31767}" type="presParOf" srcId="{7E7A8A40-568D-46C0-A04E-AB9D1ABF99C8}" destId="{8D511570-3D5C-441D-B535-F32458D59764}" srcOrd="1" destOrd="0" presId="urn:microsoft.com/office/officeart/2005/8/layout/hList3"/>
    <dgm:cxn modelId="{8F2994AA-C5B3-4A4A-A2BE-8478C58140A7}" type="presParOf" srcId="{7E7A8A40-568D-46C0-A04E-AB9D1ABF99C8}" destId="{4E5CC283-489A-42CE-8524-1AC8F2054F2D}" srcOrd="2" destOrd="0" presId="urn:microsoft.com/office/officeart/2005/8/layout/hList3"/>
    <dgm:cxn modelId="{C7CC7B8A-8B4C-48E1-95BA-B4B180E04AC6}" type="presParOf" srcId="{080F3DEA-AB4A-4D3F-8D6D-C6CF40EBE607}" destId="{E991E781-B2AE-47A3-A465-78362684C00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71ABF8-3427-41F9-967E-13CE7A8C1FD7}" type="doc">
      <dgm:prSet loTypeId="urn:microsoft.com/office/officeart/2005/8/layout/hList3" loCatId="list" qsTypeId="urn:microsoft.com/office/officeart/2005/8/quickstyle/simple5" qsCatId="simple" csTypeId="urn:microsoft.com/office/officeart/2005/8/colors/colorful5" csCatId="colorful" phldr="1"/>
      <dgm:spPr/>
      <dgm:t>
        <a:bodyPr/>
        <a:lstStyle/>
        <a:p>
          <a:endParaRPr lang="en-US"/>
        </a:p>
      </dgm:t>
    </dgm:pt>
    <dgm:pt modelId="{BE3D8C31-2E37-489C-A14F-2D231866ADB0}">
      <dgm:prSet phldrT="[Text]" custT="1"/>
      <dgm:spPr>
        <a:solidFill>
          <a:schemeClr val="accent5"/>
        </a:solidFill>
      </dgm:spPr>
      <dgm:t>
        <a:bodyPr/>
        <a:lstStyle/>
        <a:p>
          <a:r>
            <a:rPr lang="en-US" sz="4800" dirty="0" smtClean="0"/>
            <a:t>Middle/High School</a:t>
          </a:r>
          <a:endParaRPr lang="en-US" sz="4800" dirty="0"/>
        </a:p>
      </dgm:t>
    </dgm:pt>
    <dgm:pt modelId="{B1FB03D0-4328-405C-8306-C1A96A6BF6FF}" type="parTrans" cxnId="{D78C8D12-FEFC-47FB-A115-ECD1DE2899EE}">
      <dgm:prSet/>
      <dgm:spPr/>
      <dgm:t>
        <a:bodyPr/>
        <a:lstStyle/>
        <a:p>
          <a:endParaRPr lang="en-US"/>
        </a:p>
      </dgm:t>
    </dgm:pt>
    <dgm:pt modelId="{19466A6B-CAAC-44C5-8CD1-DF1A0AC37971}" type="sibTrans" cxnId="{D78C8D12-FEFC-47FB-A115-ECD1DE2899EE}">
      <dgm:prSet/>
      <dgm:spPr/>
      <dgm:t>
        <a:bodyPr/>
        <a:lstStyle/>
        <a:p>
          <a:endParaRPr lang="en-US"/>
        </a:p>
      </dgm:t>
    </dgm:pt>
    <dgm:pt modelId="{EB9CA3EC-2BEA-46E7-B40E-6A46A98BCCBF}">
      <dgm:prSet phldrT="[Text]"/>
      <dgm:spPr>
        <a:solidFill>
          <a:schemeClr val="accent1"/>
        </a:solidFill>
      </dgm:spPr>
      <dgm:t>
        <a:bodyPr/>
        <a:lstStyle/>
        <a:p>
          <a:r>
            <a:rPr lang="en-US" dirty="0" smtClean="0"/>
            <a:t>Art</a:t>
          </a:r>
        </a:p>
        <a:p>
          <a:r>
            <a:rPr lang="en-US" dirty="0" smtClean="0"/>
            <a:t>English</a:t>
          </a:r>
        </a:p>
        <a:p>
          <a:r>
            <a:rPr lang="en-US" dirty="0" smtClean="0"/>
            <a:t>Music</a:t>
          </a:r>
        </a:p>
        <a:p>
          <a:r>
            <a:rPr lang="en-US" dirty="0" smtClean="0"/>
            <a:t>Kinesiology</a:t>
          </a:r>
        </a:p>
        <a:p>
          <a:r>
            <a:rPr lang="en-US" dirty="0" smtClean="0"/>
            <a:t>Foreign Language</a:t>
          </a:r>
          <a:endParaRPr lang="en-US" dirty="0"/>
        </a:p>
      </dgm:t>
    </dgm:pt>
    <dgm:pt modelId="{F54D2AE3-8FFD-482C-A29F-C071B5976796}" type="parTrans" cxnId="{4205EE33-3CF1-4A3D-A60A-B01C2FA71D4E}">
      <dgm:prSet/>
      <dgm:spPr/>
      <dgm:t>
        <a:bodyPr/>
        <a:lstStyle/>
        <a:p>
          <a:endParaRPr lang="en-US"/>
        </a:p>
      </dgm:t>
    </dgm:pt>
    <dgm:pt modelId="{B2A97E16-02DE-4BC2-90D8-1114EDD17B89}" type="sibTrans" cxnId="{4205EE33-3CF1-4A3D-A60A-B01C2FA71D4E}">
      <dgm:prSet/>
      <dgm:spPr/>
      <dgm:t>
        <a:bodyPr/>
        <a:lstStyle/>
        <a:p>
          <a:endParaRPr lang="en-US"/>
        </a:p>
      </dgm:t>
    </dgm:pt>
    <dgm:pt modelId="{95C4E36E-2371-4D6E-97D5-8A6A415B9F24}">
      <dgm:prSet phldrT="[Text]"/>
      <dgm:spPr>
        <a:solidFill>
          <a:srgbClr val="9966FF"/>
        </a:solidFill>
      </dgm:spPr>
      <dgm:t>
        <a:bodyPr/>
        <a:lstStyle/>
        <a:p>
          <a:r>
            <a:rPr lang="en-US" dirty="0" smtClean="0"/>
            <a:t>Social Science</a:t>
          </a:r>
          <a:endParaRPr lang="en-US" dirty="0"/>
        </a:p>
      </dgm:t>
    </dgm:pt>
    <dgm:pt modelId="{A8EDAC4C-3703-49D9-9B77-444F602F4D35}" type="parTrans" cxnId="{ECF8D773-BF78-497D-8746-F751941DB19E}">
      <dgm:prSet/>
      <dgm:spPr/>
      <dgm:t>
        <a:bodyPr/>
        <a:lstStyle/>
        <a:p>
          <a:endParaRPr lang="en-US"/>
        </a:p>
      </dgm:t>
    </dgm:pt>
    <dgm:pt modelId="{E2098FD4-D4F4-4CC2-920B-DAB39BBCBEB6}" type="sibTrans" cxnId="{ECF8D773-BF78-497D-8746-F751941DB19E}">
      <dgm:prSet/>
      <dgm:spPr/>
      <dgm:t>
        <a:bodyPr/>
        <a:lstStyle/>
        <a:p>
          <a:endParaRPr lang="en-US"/>
        </a:p>
      </dgm:t>
    </dgm:pt>
    <dgm:pt modelId="{44151B15-D1F5-48B6-87BD-9D5D70F27766}">
      <dgm:prSet phldrT="[Text]"/>
      <dgm:spPr>
        <a:solidFill>
          <a:schemeClr val="accent4">
            <a:lumMod val="75000"/>
          </a:schemeClr>
        </a:solidFill>
      </dgm:spPr>
      <dgm:t>
        <a:bodyPr/>
        <a:lstStyle/>
        <a:p>
          <a:pPr algn="l"/>
          <a:r>
            <a:rPr lang="en-US" dirty="0" smtClean="0"/>
            <a:t>Math</a:t>
          </a:r>
        </a:p>
        <a:p>
          <a:pPr algn="l"/>
          <a:r>
            <a:rPr lang="en-US" dirty="0" smtClean="0"/>
            <a:t>Science</a:t>
          </a:r>
          <a:endParaRPr lang="en-US" dirty="0"/>
        </a:p>
      </dgm:t>
    </dgm:pt>
    <dgm:pt modelId="{245DFE75-A5F6-41C9-B948-8FF143344C70}" type="sibTrans" cxnId="{26B04B18-3356-4163-B188-76866574A8B6}">
      <dgm:prSet/>
      <dgm:spPr/>
      <dgm:t>
        <a:bodyPr/>
        <a:lstStyle/>
        <a:p>
          <a:endParaRPr lang="en-US"/>
        </a:p>
      </dgm:t>
    </dgm:pt>
    <dgm:pt modelId="{3DAF7AB1-790D-4F4A-B02C-AA5EDE17BBEB}" type="parTrans" cxnId="{26B04B18-3356-4163-B188-76866574A8B6}">
      <dgm:prSet/>
      <dgm:spPr/>
      <dgm:t>
        <a:bodyPr/>
        <a:lstStyle/>
        <a:p>
          <a:endParaRPr lang="en-US"/>
        </a:p>
      </dgm:t>
    </dgm:pt>
    <dgm:pt modelId="{805F686C-4BF8-4111-8F19-19B23BDD128E}">
      <dgm:prSet/>
      <dgm:spPr>
        <a:solidFill>
          <a:schemeClr val="accent4">
            <a:lumMod val="75000"/>
          </a:schemeClr>
        </a:solidFill>
      </dgm:spPr>
      <dgm:t>
        <a:bodyPr/>
        <a:lstStyle/>
        <a:p>
          <a:pPr algn="l"/>
          <a:r>
            <a:rPr lang="en-US" dirty="0" smtClean="0"/>
            <a:t>Biology</a:t>
          </a:r>
          <a:endParaRPr lang="en-US" dirty="0"/>
        </a:p>
      </dgm:t>
    </dgm:pt>
    <dgm:pt modelId="{6105F504-4709-4B6B-8D22-F293A5B79B1B}" type="parTrans" cxnId="{2E88BE1B-7938-44F0-BA20-107BF80B36F5}">
      <dgm:prSet/>
      <dgm:spPr/>
      <dgm:t>
        <a:bodyPr/>
        <a:lstStyle/>
        <a:p>
          <a:endParaRPr lang="en-US"/>
        </a:p>
      </dgm:t>
    </dgm:pt>
    <dgm:pt modelId="{4B96DAD1-2CCD-4DAB-88D3-5B86333EE044}" type="sibTrans" cxnId="{2E88BE1B-7938-44F0-BA20-107BF80B36F5}">
      <dgm:prSet/>
      <dgm:spPr/>
      <dgm:t>
        <a:bodyPr/>
        <a:lstStyle/>
        <a:p>
          <a:endParaRPr lang="en-US"/>
        </a:p>
      </dgm:t>
    </dgm:pt>
    <dgm:pt modelId="{47BB96F1-E5F2-44DC-813A-E371A8A5612E}">
      <dgm:prSet/>
      <dgm:spPr>
        <a:solidFill>
          <a:schemeClr val="accent4">
            <a:lumMod val="75000"/>
          </a:schemeClr>
        </a:solidFill>
      </dgm:spPr>
      <dgm:t>
        <a:bodyPr/>
        <a:lstStyle/>
        <a:p>
          <a:pPr algn="l"/>
          <a:r>
            <a:rPr lang="en-US" dirty="0" smtClean="0"/>
            <a:t>Chemistry</a:t>
          </a:r>
          <a:endParaRPr lang="en-US" dirty="0"/>
        </a:p>
      </dgm:t>
    </dgm:pt>
    <dgm:pt modelId="{09678706-B9CF-4FCE-A531-B3414FF6C2BD}" type="parTrans" cxnId="{901D296D-21A8-47AA-9EDD-98EB56A76178}">
      <dgm:prSet/>
      <dgm:spPr/>
      <dgm:t>
        <a:bodyPr/>
        <a:lstStyle/>
        <a:p>
          <a:endParaRPr lang="en-US"/>
        </a:p>
      </dgm:t>
    </dgm:pt>
    <dgm:pt modelId="{B188D391-C359-4A3A-90F3-70DDC60D4C16}" type="sibTrans" cxnId="{901D296D-21A8-47AA-9EDD-98EB56A76178}">
      <dgm:prSet/>
      <dgm:spPr/>
      <dgm:t>
        <a:bodyPr/>
        <a:lstStyle/>
        <a:p>
          <a:endParaRPr lang="en-US"/>
        </a:p>
      </dgm:t>
    </dgm:pt>
    <dgm:pt modelId="{C9922851-E890-400F-895D-1BB39CD854DE}">
      <dgm:prSet/>
      <dgm:spPr>
        <a:solidFill>
          <a:schemeClr val="accent4">
            <a:lumMod val="75000"/>
          </a:schemeClr>
        </a:solidFill>
      </dgm:spPr>
      <dgm:t>
        <a:bodyPr/>
        <a:lstStyle/>
        <a:p>
          <a:pPr algn="l"/>
          <a:r>
            <a:rPr lang="en-US" dirty="0" smtClean="0"/>
            <a:t>Physics</a:t>
          </a:r>
          <a:endParaRPr lang="en-US" dirty="0"/>
        </a:p>
      </dgm:t>
    </dgm:pt>
    <dgm:pt modelId="{FA0C0272-2FBD-4B01-8E6C-C53814C1609E}" type="parTrans" cxnId="{A9BCCC2C-6EC2-4A30-947A-B86F96CB07EB}">
      <dgm:prSet/>
      <dgm:spPr/>
      <dgm:t>
        <a:bodyPr/>
        <a:lstStyle/>
        <a:p>
          <a:endParaRPr lang="en-US"/>
        </a:p>
      </dgm:t>
    </dgm:pt>
    <dgm:pt modelId="{3128A5DB-8847-4600-A5E3-1CF3B7090ED5}" type="sibTrans" cxnId="{A9BCCC2C-6EC2-4A30-947A-B86F96CB07EB}">
      <dgm:prSet/>
      <dgm:spPr/>
      <dgm:t>
        <a:bodyPr/>
        <a:lstStyle/>
        <a:p>
          <a:endParaRPr lang="en-US"/>
        </a:p>
      </dgm:t>
    </dgm:pt>
    <dgm:pt modelId="{10DCD72D-423A-494E-BD8A-C1FB01FC43F1}">
      <dgm:prSet/>
      <dgm:spPr>
        <a:solidFill>
          <a:schemeClr val="accent4">
            <a:lumMod val="75000"/>
          </a:schemeClr>
        </a:solidFill>
      </dgm:spPr>
      <dgm:t>
        <a:bodyPr/>
        <a:lstStyle/>
        <a:p>
          <a:pPr algn="l"/>
          <a:r>
            <a:rPr lang="en-US" dirty="0" smtClean="0"/>
            <a:t>Geological Science</a:t>
          </a:r>
          <a:endParaRPr lang="en-US" dirty="0"/>
        </a:p>
      </dgm:t>
    </dgm:pt>
    <dgm:pt modelId="{FCBAB29A-9CDD-4945-9A0E-A2DF1BB10FBA}" type="parTrans" cxnId="{BE702DB0-F609-4FDD-BC24-7EE2340CED94}">
      <dgm:prSet/>
      <dgm:spPr/>
      <dgm:t>
        <a:bodyPr/>
        <a:lstStyle/>
        <a:p>
          <a:endParaRPr lang="en-US"/>
        </a:p>
      </dgm:t>
    </dgm:pt>
    <dgm:pt modelId="{2A6BC6AE-1AC6-4841-BB05-E097375183AD}" type="sibTrans" cxnId="{BE702DB0-F609-4FDD-BC24-7EE2340CED94}">
      <dgm:prSet/>
      <dgm:spPr/>
      <dgm:t>
        <a:bodyPr/>
        <a:lstStyle/>
        <a:p>
          <a:endParaRPr lang="en-US"/>
        </a:p>
      </dgm:t>
    </dgm:pt>
    <dgm:pt modelId="{797C4DA7-339D-4F14-A5CF-43C905BA2D6B}">
      <dgm:prSet/>
      <dgm:spPr>
        <a:solidFill>
          <a:srgbClr val="9966FF"/>
        </a:solidFill>
      </dgm:spPr>
      <dgm:t>
        <a:bodyPr/>
        <a:lstStyle/>
        <a:p>
          <a:r>
            <a:rPr lang="en-US" smtClean="0"/>
            <a:t>History</a:t>
          </a:r>
          <a:endParaRPr lang="en-US" dirty="0"/>
        </a:p>
      </dgm:t>
    </dgm:pt>
    <dgm:pt modelId="{F962F670-D473-4E7D-8915-F63069750D57}" type="parTrans" cxnId="{24589A47-EFC1-4DF0-9636-DAD557A5D765}">
      <dgm:prSet/>
      <dgm:spPr/>
      <dgm:t>
        <a:bodyPr/>
        <a:lstStyle/>
        <a:p>
          <a:endParaRPr lang="en-US"/>
        </a:p>
      </dgm:t>
    </dgm:pt>
    <dgm:pt modelId="{555E7EE6-B4C9-4E80-B239-0AD1C934E31F}" type="sibTrans" cxnId="{24589A47-EFC1-4DF0-9636-DAD557A5D765}">
      <dgm:prSet/>
      <dgm:spPr/>
      <dgm:t>
        <a:bodyPr/>
        <a:lstStyle/>
        <a:p>
          <a:endParaRPr lang="en-US"/>
        </a:p>
      </dgm:t>
    </dgm:pt>
    <dgm:pt modelId="{964CCB9F-A8A4-4E46-8F59-7F2B0A11B207}">
      <dgm:prSet/>
      <dgm:spPr>
        <a:solidFill>
          <a:srgbClr val="9966FF"/>
        </a:solidFill>
      </dgm:spPr>
      <dgm:t>
        <a:bodyPr/>
        <a:lstStyle/>
        <a:p>
          <a:r>
            <a:rPr lang="en-US" dirty="0" smtClean="0"/>
            <a:t>Geography</a:t>
          </a:r>
          <a:endParaRPr lang="en-US" dirty="0"/>
        </a:p>
      </dgm:t>
    </dgm:pt>
    <dgm:pt modelId="{46718294-CABB-4620-B7DB-A7100AAF2AF6}" type="parTrans" cxnId="{6489BB8D-BC19-4CD0-A366-F4C141CBBC79}">
      <dgm:prSet/>
      <dgm:spPr/>
      <dgm:t>
        <a:bodyPr/>
        <a:lstStyle/>
        <a:p>
          <a:endParaRPr lang="en-US"/>
        </a:p>
      </dgm:t>
    </dgm:pt>
    <dgm:pt modelId="{C67D864F-4E33-49A5-8010-E1CD5699452E}" type="sibTrans" cxnId="{6489BB8D-BC19-4CD0-A366-F4C141CBBC79}">
      <dgm:prSet/>
      <dgm:spPr/>
      <dgm:t>
        <a:bodyPr/>
        <a:lstStyle/>
        <a:p>
          <a:endParaRPr lang="en-US"/>
        </a:p>
      </dgm:t>
    </dgm:pt>
    <dgm:pt modelId="{AC9F1980-3539-4E32-A3D0-4AA72D1EFFC2}">
      <dgm:prSet/>
      <dgm:spPr>
        <a:solidFill>
          <a:srgbClr val="9966FF"/>
        </a:solidFill>
      </dgm:spPr>
      <dgm:t>
        <a:bodyPr/>
        <a:lstStyle/>
        <a:p>
          <a:r>
            <a:rPr lang="en-US" smtClean="0"/>
            <a:t>Economics</a:t>
          </a:r>
          <a:endParaRPr lang="en-US" dirty="0"/>
        </a:p>
      </dgm:t>
    </dgm:pt>
    <dgm:pt modelId="{ABC0A42D-E6F9-4254-B5E4-F2EA728C7CF3}" type="parTrans" cxnId="{A37E4BED-23C2-4ACE-B389-D4582244C8A1}">
      <dgm:prSet/>
      <dgm:spPr/>
      <dgm:t>
        <a:bodyPr/>
        <a:lstStyle/>
        <a:p>
          <a:endParaRPr lang="en-US"/>
        </a:p>
      </dgm:t>
    </dgm:pt>
    <dgm:pt modelId="{834A7D37-DD80-4A7D-90AC-A54023342EA5}" type="sibTrans" cxnId="{A37E4BED-23C2-4ACE-B389-D4582244C8A1}">
      <dgm:prSet/>
      <dgm:spPr/>
      <dgm:t>
        <a:bodyPr/>
        <a:lstStyle/>
        <a:p>
          <a:endParaRPr lang="en-US"/>
        </a:p>
      </dgm:t>
    </dgm:pt>
    <dgm:pt modelId="{8F921CDA-809B-4F16-B325-75640416614C}">
      <dgm:prSet/>
      <dgm:spPr>
        <a:solidFill>
          <a:srgbClr val="9966FF"/>
        </a:solidFill>
      </dgm:spPr>
      <dgm:t>
        <a:bodyPr/>
        <a:lstStyle/>
        <a:p>
          <a:r>
            <a:rPr lang="en-US" smtClean="0"/>
            <a:t>Political Science</a:t>
          </a:r>
          <a:endParaRPr lang="en-US" dirty="0"/>
        </a:p>
      </dgm:t>
    </dgm:pt>
    <dgm:pt modelId="{5839652F-E134-409E-ABB8-BE83B26CC6A7}" type="parTrans" cxnId="{F870E5DC-2494-4642-B97F-6EC1C14E1B20}">
      <dgm:prSet/>
      <dgm:spPr/>
      <dgm:t>
        <a:bodyPr/>
        <a:lstStyle/>
        <a:p>
          <a:endParaRPr lang="en-US"/>
        </a:p>
      </dgm:t>
    </dgm:pt>
    <dgm:pt modelId="{DBE61847-1BC5-41F3-A845-EA90D52F771C}" type="sibTrans" cxnId="{F870E5DC-2494-4642-B97F-6EC1C14E1B20}">
      <dgm:prSet/>
      <dgm:spPr/>
      <dgm:t>
        <a:bodyPr/>
        <a:lstStyle/>
        <a:p>
          <a:endParaRPr lang="en-US"/>
        </a:p>
      </dgm:t>
    </dgm:pt>
    <dgm:pt modelId="{B9ED2DE3-6AF8-47FF-B061-B025F3284785}">
      <dgm:prSet/>
      <dgm:spPr>
        <a:solidFill>
          <a:srgbClr val="9966FF"/>
        </a:solidFill>
      </dgm:spPr>
      <dgm:t>
        <a:bodyPr/>
        <a:lstStyle/>
        <a:p>
          <a:r>
            <a:rPr lang="en-US" dirty="0" smtClean="0"/>
            <a:t>Criminal Justice</a:t>
          </a:r>
          <a:endParaRPr lang="en-US" dirty="0"/>
        </a:p>
      </dgm:t>
    </dgm:pt>
    <dgm:pt modelId="{DD2C3860-84FF-45FB-A055-DF2A9B993880}" type="parTrans" cxnId="{23E53C3D-7A08-47AE-A2D1-AA0100C7996B}">
      <dgm:prSet/>
      <dgm:spPr/>
      <dgm:t>
        <a:bodyPr/>
        <a:lstStyle/>
        <a:p>
          <a:endParaRPr lang="en-US"/>
        </a:p>
      </dgm:t>
    </dgm:pt>
    <dgm:pt modelId="{80DB6349-5196-4C21-B55A-3DF1904D4708}" type="sibTrans" cxnId="{23E53C3D-7A08-47AE-A2D1-AA0100C7996B}">
      <dgm:prSet/>
      <dgm:spPr/>
      <dgm:t>
        <a:bodyPr/>
        <a:lstStyle/>
        <a:p>
          <a:endParaRPr lang="en-US"/>
        </a:p>
      </dgm:t>
    </dgm:pt>
    <dgm:pt modelId="{EA815CC2-8373-4C17-87D3-679146D12136}">
      <dgm:prSet/>
      <dgm:spPr>
        <a:solidFill>
          <a:srgbClr val="9966FF"/>
        </a:solidFill>
      </dgm:spPr>
      <dgm:t>
        <a:bodyPr/>
        <a:lstStyle/>
        <a:p>
          <a:r>
            <a:rPr lang="en-US" dirty="0" smtClean="0"/>
            <a:t>Anthropology</a:t>
          </a:r>
          <a:endParaRPr lang="en-US" dirty="0"/>
        </a:p>
      </dgm:t>
    </dgm:pt>
    <dgm:pt modelId="{7D4C50FB-2011-43F8-94F2-0ADE5752B619}" type="parTrans" cxnId="{E2ECF19F-D998-4277-888A-F861051C378B}">
      <dgm:prSet/>
      <dgm:spPr/>
      <dgm:t>
        <a:bodyPr/>
        <a:lstStyle/>
        <a:p>
          <a:endParaRPr lang="en-US"/>
        </a:p>
      </dgm:t>
    </dgm:pt>
    <dgm:pt modelId="{65850560-27F3-401F-AAB1-206278D549C3}" type="sibTrans" cxnId="{E2ECF19F-D998-4277-888A-F861051C378B}">
      <dgm:prSet/>
      <dgm:spPr/>
      <dgm:t>
        <a:bodyPr/>
        <a:lstStyle/>
        <a:p>
          <a:endParaRPr lang="en-US"/>
        </a:p>
      </dgm:t>
    </dgm:pt>
    <dgm:pt modelId="{FF57B5D2-668F-4B24-85E7-7DED210780ED}">
      <dgm:prSet/>
      <dgm:spPr>
        <a:solidFill>
          <a:srgbClr val="9966FF"/>
        </a:solidFill>
      </dgm:spPr>
      <dgm:t>
        <a:bodyPr/>
        <a:lstStyle/>
        <a:p>
          <a:r>
            <a:rPr lang="en-US" dirty="0" smtClean="0"/>
            <a:t>American Studies</a:t>
          </a:r>
          <a:endParaRPr lang="en-US" dirty="0"/>
        </a:p>
      </dgm:t>
    </dgm:pt>
    <dgm:pt modelId="{30B56C7B-596F-437D-AA74-C2997B308812}" type="parTrans" cxnId="{073772FA-7EDC-42EB-8FCB-90630625A083}">
      <dgm:prSet/>
      <dgm:spPr/>
      <dgm:t>
        <a:bodyPr/>
        <a:lstStyle/>
        <a:p>
          <a:endParaRPr lang="en-US"/>
        </a:p>
      </dgm:t>
    </dgm:pt>
    <dgm:pt modelId="{C606E9A8-2D3F-42CB-B282-1890DB0333DF}" type="sibTrans" cxnId="{073772FA-7EDC-42EB-8FCB-90630625A083}">
      <dgm:prSet/>
      <dgm:spPr/>
      <dgm:t>
        <a:bodyPr/>
        <a:lstStyle/>
        <a:p>
          <a:endParaRPr lang="en-US"/>
        </a:p>
      </dgm:t>
    </dgm:pt>
    <dgm:pt modelId="{141934A1-5FDE-4ABC-B9F7-B01CE876EA2D}" type="pres">
      <dgm:prSet presAssocID="{C271ABF8-3427-41F9-967E-13CE7A8C1FD7}" presName="composite" presStyleCnt="0">
        <dgm:presLayoutVars>
          <dgm:chMax val="1"/>
          <dgm:dir/>
          <dgm:resizeHandles val="exact"/>
        </dgm:presLayoutVars>
      </dgm:prSet>
      <dgm:spPr/>
      <dgm:t>
        <a:bodyPr/>
        <a:lstStyle/>
        <a:p>
          <a:endParaRPr lang="en-US"/>
        </a:p>
      </dgm:t>
    </dgm:pt>
    <dgm:pt modelId="{68E29882-20D3-4EA5-B79A-1565F9D7E4D1}" type="pres">
      <dgm:prSet presAssocID="{BE3D8C31-2E37-489C-A14F-2D231866ADB0}" presName="roof" presStyleLbl="dkBgShp" presStyleIdx="0" presStyleCnt="2" custLinFactNeighborX="-1630" custLinFactNeighborY="6173"/>
      <dgm:spPr/>
      <dgm:t>
        <a:bodyPr/>
        <a:lstStyle/>
        <a:p>
          <a:endParaRPr lang="en-US"/>
        </a:p>
      </dgm:t>
    </dgm:pt>
    <dgm:pt modelId="{96606030-42D4-480B-B991-DF1FDE7A1709}" type="pres">
      <dgm:prSet presAssocID="{BE3D8C31-2E37-489C-A14F-2D231866ADB0}" presName="pillars" presStyleCnt="0"/>
      <dgm:spPr/>
      <dgm:t>
        <a:bodyPr/>
        <a:lstStyle/>
        <a:p>
          <a:endParaRPr lang="en-US"/>
        </a:p>
      </dgm:t>
    </dgm:pt>
    <dgm:pt modelId="{3DDA0B67-B0A7-4377-B19B-DF107AFD00E3}" type="pres">
      <dgm:prSet presAssocID="{BE3D8C31-2E37-489C-A14F-2D231866ADB0}" presName="pillar1" presStyleLbl="node1" presStyleIdx="0" presStyleCnt="3">
        <dgm:presLayoutVars>
          <dgm:bulletEnabled val="1"/>
        </dgm:presLayoutVars>
      </dgm:prSet>
      <dgm:spPr/>
      <dgm:t>
        <a:bodyPr/>
        <a:lstStyle/>
        <a:p>
          <a:endParaRPr lang="en-US"/>
        </a:p>
      </dgm:t>
    </dgm:pt>
    <dgm:pt modelId="{CA5DD4FC-381B-41A2-A822-08C20E43E86F}" type="pres">
      <dgm:prSet presAssocID="{EB9CA3EC-2BEA-46E7-B40E-6A46A98BCCBF}" presName="pillarX" presStyleLbl="node1" presStyleIdx="1" presStyleCnt="3">
        <dgm:presLayoutVars>
          <dgm:bulletEnabled val="1"/>
        </dgm:presLayoutVars>
      </dgm:prSet>
      <dgm:spPr/>
      <dgm:t>
        <a:bodyPr/>
        <a:lstStyle/>
        <a:p>
          <a:endParaRPr lang="en-US"/>
        </a:p>
      </dgm:t>
    </dgm:pt>
    <dgm:pt modelId="{8F3AAA4D-EDB3-4089-B817-1F5F0D8586FB}" type="pres">
      <dgm:prSet presAssocID="{95C4E36E-2371-4D6E-97D5-8A6A415B9F24}" presName="pillarX" presStyleLbl="node1" presStyleIdx="2" presStyleCnt="3">
        <dgm:presLayoutVars>
          <dgm:bulletEnabled val="1"/>
        </dgm:presLayoutVars>
      </dgm:prSet>
      <dgm:spPr/>
      <dgm:t>
        <a:bodyPr/>
        <a:lstStyle/>
        <a:p>
          <a:endParaRPr lang="en-US"/>
        </a:p>
      </dgm:t>
    </dgm:pt>
    <dgm:pt modelId="{4D767E93-89DE-4508-B550-94CD0EE9B8E6}" type="pres">
      <dgm:prSet presAssocID="{BE3D8C31-2E37-489C-A14F-2D231866ADB0}" presName="base" presStyleLbl="dkBgShp" presStyleIdx="1" presStyleCnt="2"/>
      <dgm:spPr>
        <a:solidFill>
          <a:schemeClr val="accent5"/>
        </a:solidFill>
      </dgm:spPr>
      <dgm:t>
        <a:bodyPr/>
        <a:lstStyle/>
        <a:p>
          <a:endParaRPr lang="en-US"/>
        </a:p>
      </dgm:t>
    </dgm:pt>
  </dgm:ptLst>
  <dgm:cxnLst>
    <dgm:cxn modelId="{3DA9CCB2-2FB0-4841-B461-0922DCB8FA7B}" type="presOf" srcId="{FF57B5D2-668F-4B24-85E7-7DED210780ED}" destId="{8F3AAA4D-EDB3-4089-B817-1F5F0D8586FB}" srcOrd="0" destOrd="7" presId="urn:microsoft.com/office/officeart/2005/8/layout/hList3"/>
    <dgm:cxn modelId="{663D8F57-51A0-4D4A-8673-1BA8C70196C2}" type="presOf" srcId="{8F921CDA-809B-4F16-B325-75640416614C}" destId="{8F3AAA4D-EDB3-4089-B817-1F5F0D8586FB}" srcOrd="0" destOrd="4" presId="urn:microsoft.com/office/officeart/2005/8/layout/hList3"/>
    <dgm:cxn modelId="{BE702DB0-F609-4FDD-BC24-7EE2340CED94}" srcId="{44151B15-D1F5-48B6-87BD-9D5D70F27766}" destId="{10DCD72D-423A-494E-BD8A-C1FB01FC43F1}" srcOrd="3" destOrd="0" parTransId="{FCBAB29A-9CDD-4945-9A0E-A2DF1BB10FBA}" sibTransId="{2A6BC6AE-1AC6-4841-BB05-E097375183AD}"/>
    <dgm:cxn modelId="{BA0A55CF-64C5-4C2B-AC04-C63D7D0AC8FA}" type="presOf" srcId="{EB9CA3EC-2BEA-46E7-B40E-6A46A98BCCBF}" destId="{CA5DD4FC-381B-41A2-A822-08C20E43E86F}" srcOrd="0" destOrd="0" presId="urn:microsoft.com/office/officeart/2005/8/layout/hList3"/>
    <dgm:cxn modelId="{41696969-35C1-405C-8F84-4DC14125A526}" type="presOf" srcId="{44151B15-D1F5-48B6-87BD-9D5D70F27766}" destId="{3DDA0B67-B0A7-4377-B19B-DF107AFD00E3}" srcOrd="0" destOrd="0" presId="urn:microsoft.com/office/officeart/2005/8/layout/hList3"/>
    <dgm:cxn modelId="{A16BD0A9-BACC-47DF-A0DB-07EC4269EE01}" type="presOf" srcId="{964CCB9F-A8A4-4E46-8F59-7F2B0A11B207}" destId="{8F3AAA4D-EDB3-4089-B817-1F5F0D8586FB}" srcOrd="0" destOrd="2" presId="urn:microsoft.com/office/officeart/2005/8/layout/hList3"/>
    <dgm:cxn modelId="{ABB3459C-88B1-4E86-9450-4E1E3947E063}" type="presOf" srcId="{AC9F1980-3539-4E32-A3D0-4AA72D1EFFC2}" destId="{8F3AAA4D-EDB3-4089-B817-1F5F0D8586FB}" srcOrd="0" destOrd="3" presId="urn:microsoft.com/office/officeart/2005/8/layout/hList3"/>
    <dgm:cxn modelId="{F345C0D7-7CFD-4BDA-A467-873A0AE4C03C}" type="presOf" srcId="{95C4E36E-2371-4D6E-97D5-8A6A415B9F24}" destId="{8F3AAA4D-EDB3-4089-B817-1F5F0D8586FB}" srcOrd="0" destOrd="0" presId="urn:microsoft.com/office/officeart/2005/8/layout/hList3"/>
    <dgm:cxn modelId="{4205EE33-3CF1-4A3D-A60A-B01C2FA71D4E}" srcId="{BE3D8C31-2E37-489C-A14F-2D231866ADB0}" destId="{EB9CA3EC-2BEA-46E7-B40E-6A46A98BCCBF}" srcOrd="1" destOrd="0" parTransId="{F54D2AE3-8FFD-482C-A29F-C071B5976796}" sibTransId="{B2A97E16-02DE-4BC2-90D8-1114EDD17B89}"/>
    <dgm:cxn modelId="{073772FA-7EDC-42EB-8FCB-90630625A083}" srcId="{95C4E36E-2371-4D6E-97D5-8A6A415B9F24}" destId="{FF57B5D2-668F-4B24-85E7-7DED210780ED}" srcOrd="6" destOrd="0" parTransId="{30B56C7B-596F-437D-AA74-C2997B308812}" sibTransId="{C606E9A8-2D3F-42CB-B282-1890DB0333DF}"/>
    <dgm:cxn modelId="{26B04B18-3356-4163-B188-76866574A8B6}" srcId="{BE3D8C31-2E37-489C-A14F-2D231866ADB0}" destId="{44151B15-D1F5-48B6-87BD-9D5D70F27766}" srcOrd="0" destOrd="0" parTransId="{3DAF7AB1-790D-4F4A-B02C-AA5EDE17BBEB}" sibTransId="{245DFE75-A5F6-41C9-B948-8FF143344C70}"/>
    <dgm:cxn modelId="{E2ECF19F-D998-4277-888A-F861051C378B}" srcId="{95C4E36E-2371-4D6E-97D5-8A6A415B9F24}" destId="{EA815CC2-8373-4C17-87D3-679146D12136}" srcOrd="5" destOrd="0" parTransId="{7D4C50FB-2011-43F8-94F2-0ADE5752B619}" sibTransId="{65850560-27F3-401F-AAB1-206278D549C3}"/>
    <dgm:cxn modelId="{A37E4BED-23C2-4ACE-B389-D4582244C8A1}" srcId="{95C4E36E-2371-4D6E-97D5-8A6A415B9F24}" destId="{AC9F1980-3539-4E32-A3D0-4AA72D1EFFC2}" srcOrd="2" destOrd="0" parTransId="{ABC0A42D-E6F9-4254-B5E4-F2EA728C7CF3}" sibTransId="{834A7D37-DD80-4A7D-90AC-A54023342EA5}"/>
    <dgm:cxn modelId="{23E53C3D-7A08-47AE-A2D1-AA0100C7996B}" srcId="{95C4E36E-2371-4D6E-97D5-8A6A415B9F24}" destId="{B9ED2DE3-6AF8-47FF-B061-B025F3284785}" srcOrd="4" destOrd="0" parTransId="{DD2C3860-84FF-45FB-A055-DF2A9B993880}" sibTransId="{80DB6349-5196-4C21-B55A-3DF1904D4708}"/>
    <dgm:cxn modelId="{F04683A0-FDD5-48B7-A96C-F03FC1AD5C37}" type="presOf" srcId="{805F686C-4BF8-4111-8F19-19B23BDD128E}" destId="{3DDA0B67-B0A7-4377-B19B-DF107AFD00E3}" srcOrd="0" destOrd="1" presId="urn:microsoft.com/office/officeart/2005/8/layout/hList3"/>
    <dgm:cxn modelId="{901D296D-21A8-47AA-9EDD-98EB56A76178}" srcId="{44151B15-D1F5-48B6-87BD-9D5D70F27766}" destId="{47BB96F1-E5F2-44DC-813A-E371A8A5612E}" srcOrd="1" destOrd="0" parTransId="{09678706-B9CF-4FCE-A531-B3414FF6C2BD}" sibTransId="{B188D391-C359-4A3A-90F3-70DDC60D4C16}"/>
    <dgm:cxn modelId="{AB4860DD-528B-4EB2-821F-1109093613C1}" type="presOf" srcId="{47BB96F1-E5F2-44DC-813A-E371A8A5612E}" destId="{3DDA0B67-B0A7-4377-B19B-DF107AFD00E3}" srcOrd="0" destOrd="2" presId="urn:microsoft.com/office/officeart/2005/8/layout/hList3"/>
    <dgm:cxn modelId="{A9BCCC2C-6EC2-4A30-947A-B86F96CB07EB}" srcId="{44151B15-D1F5-48B6-87BD-9D5D70F27766}" destId="{C9922851-E890-400F-895D-1BB39CD854DE}" srcOrd="2" destOrd="0" parTransId="{FA0C0272-2FBD-4B01-8E6C-C53814C1609E}" sibTransId="{3128A5DB-8847-4600-A5E3-1CF3B7090ED5}"/>
    <dgm:cxn modelId="{331AAF23-715C-4511-8699-B158B2CA0854}" type="presOf" srcId="{10DCD72D-423A-494E-BD8A-C1FB01FC43F1}" destId="{3DDA0B67-B0A7-4377-B19B-DF107AFD00E3}" srcOrd="0" destOrd="4" presId="urn:microsoft.com/office/officeart/2005/8/layout/hList3"/>
    <dgm:cxn modelId="{4A7628E4-C27B-4341-994C-17C8E7FA16CB}" type="presOf" srcId="{BE3D8C31-2E37-489C-A14F-2D231866ADB0}" destId="{68E29882-20D3-4EA5-B79A-1565F9D7E4D1}" srcOrd="0" destOrd="0" presId="urn:microsoft.com/office/officeart/2005/8/layout/hList3"/>
    <dgm:cxn modelId="{888CA011-6EDA-4D3A-A5C8-D2058C05DDD1}" type="presOf" srcId="{797C4DA7-339D-4F14-A5CF-43C905BA2D6B}" destId="{8F3AAA4D-EDB3-4089-B817-1F5F0D8586FB}" srcOrd="0" destOrd="1" presId="urn:microsoft.com/office/officeart/2005/8/layout/hList3"/>
    <dgm:cxn modelId="{B535D8C0-7344-4BD9-A24C-010D545BEC3F}" type="presOf" srcId="{C271ABF8-3427-41F9-967E-13CE7A8C1FD7}" destId="{141934A1-5FDE-4ABC-B9F7-B01CE876EA2D}" srcOrd="0" destOrd="0" presId="urn:microsoft.com/office/officeart/2005/8/layout/hList3"/>
    <dgm:cxn modelId="{45C9F4E0-10EF-4FE0-BC0D-828F91E84DC3}" type="presOf" srcId="{C9922851-E890-400F-895D-1BB39CD854DE}" destId="{3DDA0B67-B0A7-4377-B19B-DF107AFD00E3}" srcOrd="0" destOrd="3" presId="urn:microsoft.com/office/officeart/2005/8/layout/hList3"/>
    <dgm:cxn modelId="{6489BB8D-BC19-4CD0-A366-F4C141CBBC79}" srcId="{95C4E36E-2371-4D6E-97D5-8A6A415B9F24}" destId="{964CCB9F-A8A4-4E46-8F59-7F2B0A11B207}" srcOrd="1" destOrd="0" parTransId="{46718294-CABB-4620-B7DB-A7100AAF2AF6}" sibTransId="{C67D864F-4E33-49A5-8010-E1CD5699452E}"/>
    <dgm:cxn modelId="{F870E5DC-2494-4642-B97F-6EC1C14E1B20}" srcId="{95C4E36E-2371-4D6E-97D5-8A6A415B9F24}" destId="{8F921CDA-809B-4F16-B325-75640416614C}" srcOrd="3" destOrd="0" parTransId="{5839652F-E134-409E-ABB8-BE83B26CC6A7}" sibTransId="{DBE61847-1BC5-41F3-A845-EA90D52F771C}"/>
    <dgm:cxn modelId="{61A2177B-CC72-4121-9F1C-81DA2BA866F6}" type="presOf" srcId="{EA815CC2-8373-4C17-87D3-679146D12136}" destId="{8F3AAA4D-EDB3-4089-B817-1F5F0D8586FB}" srcOrd="0" destOrd="6" presId="urn:microsoft.com/office/officeart/2005/8/layout/hList3"/>
    <dgm:cxn modelId="{ECF8D773-BF78-497D-8746-F751941DB19E}" srcId="{BE3D8C31-2E37-489C-A14F-2D231866ADB0}" destId="{95C4E36E-2371-4D6E-97D5-8A6A415B9F24}" srcOrd="2" destOrd="0" parTransId="{A8EDAC4C-3703-49D9-9B77-444F602F4D35}" sibTransId="{E2098FD4-D4F4-4CC2-920B-DAB39BBCBEB6}"/>
    <dgm:cxn modelId="{8F5577B0-DEC3-4EDF-B5F8-DB40047E680C}" type="presOf" srcId="{B9ED2DE3-6AF8-47FF-B061-B025F3284785}" destId="{8F3AAA4D-EDB3-4089-B817-1F5F0D8586FB}" srcOrd="0" destOrd="5" presId="urn:microsoft.com/office/officeart/2005/8/layout/hList3"/>
    <dgm:cxn modelId="{2E88BE1B-7938-44F0-BA20-107BF80B36F5}" srcId="{44151B15-D1F5-48B6-87BD-9D5D70F27766}" destId="{805F686C-4BF8-4111-8F19-19B23BDD128E}" srcOrd="0" destOrd="0" parTransId="{6105F504-4709-4B6B-8D22-F293A5B79B1B}" sibTransId="{4B96DAD1-2CCD-4DAB-88D3-5B86333EE044}"/>
    <dgm:cxn modelId="{D78C8D12-FEFC-47FB-A115-ECD1DE2899EE}" srcId="{C271ABF8-3427-41F9-967E-13CE7A8C1FD7}" destId="{BE3D8C31-2E37-489C-A14F-2D231866ADB0}" srcOrd="0" destOrd="0" parTransId="{B1FB03D0-4328-405C-8306-C1A96A6BF6FF}" sibTransId="{19466A6B-CAAC-44C5-8CD1-DF1A0AC37971}"/>
    <dgm:cxn modelId="{24589A47-EFC1-4DF0-9636-DAD557A5D765}" srcId="{95C4E36E-2371-4D6E-97D5-8A6A415B9F24}" destId="{797C4DA7-339D-4F14-A5CF-43C905BA2D6B}" srcOrd="0" destOrd="0" parTransId="{F962F670-D473-4E7D-8915-F63069750D57}" sibTransId="{555E7EE6-B4C9-4E80-B239-0AD1C934E31F}"/>
    <dgm:cxn modelId="{D67CE6F2-25EC-4779-967C-9A89104AB718}" type="presParOf" srcId="{141934A1-5FDE-4ABC-B9F7-B01CE876EA2D}" destId="{68E29882-20D3-4EA5-B79A-1565F9D7E4D1}" srcOrd="0" destOrd="0" presId="urn:microsoft.com/office/officeart/2005/8/layout/hList3"/>
    <dgm:cxn modelId="{E3FDFBBF-F239-4DE4-AE89-6F6CF88E801F}" type="presParOf" srcId="{141934A1-5FDE-4ABC-B9F7-B01CE876EA2D}" destId="{96606030-42D4-480B-B991-DF1FDE7A1709}" srcOrd="1" destOrd="0" presId="urn:microsoft.com/office/officeart/2005/8/layout/hList3"/>
    <dgm:cxn modelId="{157D1C73-35CC-4AD4-970F-0ED7BCA7FD42}" type="presParOf" srcId="{96606030-42D4-480B-B991-DF1FDE7A1709}" destId="{3DDA0B67-B0A7-4377-B19B-DF107AFD00E3}" srcOrd="0" destOrd="0" presId="urn:microsoft.com/office/officeart/2005/8/layout/hList3"/>
    <dgm:cxn modelId="{0F01819A-BEAC-4AC6-95E9-E84DB6D316C1}" type="presParOf" srcId="{96606030-42D4-480B-B991-DF1FDE7A1709}" destId="{CA5DD4FC-381B-41A2-A822-08C20E43E86F}" srcOrd="1" destOrd="0" presId="urn:microsoft.com/office/officeart/2005/8/layout/hList3"/>
    <dgm:cxn modelId="{B00287E0-2208-493E-9D07-D36333A63B0D}" type="presParOf" srcId="{96606030-42D4-480B-B991-DF1FDE7A1709}" destId="{8F3AAA4D-EDB3-4089-B817-1F5F0D8586FB}" srcOrd="2" destOrd="0" presId="urn:microsoft.com/office/officeart/2005/8/layout/hList3"/>
    <dgm:cxn modelId="{1EC3A444-EEC1-4BE3-A119-F93F5F2AF63C}" type="presParOf" srcId="{141934A1-5FDE-4ABC-B9F7-B01CE876EA2D}" destId="{4D767E93-89DE-4508-B550-94CD0EE9B8E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767EA-A614-4AD4-825A-903041A2360D}">
      <dsp:nvSpPr>
        <dsp:cNvPr id="0" name=""/>
        <dsp:cNvSpPr/>
      </dsp:nvSpPr>
      <dsp:spPr>
        <a:xfrm>
          <a:off x="4423" y="2022414"/>
          <a:ext cx="2079642" cy="1593970"/>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High School (diploma or GED)</a:t>
          </a:r>
          <a:endParaRPr lang="en-US" sz="2400" kern="1200" dirty="0"/>
        </a:p>
      </dsp:txBody>
      <dsp:txXfrm>
        <a:off x="51109" y="2069100"/>
        <a:ext cx="1986270" cy="1500598"/>
      </dsp:txXfrm>
    </dsp:sp>
    <dsp:sp modelId="{D02DD2E9-F730-442F-8C60-D19180D1231E}">
      <dsp:nvSpPr>
        <dsp:cNvPr id="0" name=""/>
        <dsp:cNvSpPr/>
      </dsp:nvSpPr>
      <dsp:spPr>
        <a:xfrm rot="18233181">
          <a:off x="1743670" y="2163755"/>
          <a:ext cx="1538670" cy="33969"/>
        </a:xfrm>
        <a:custGeom>
          <a:avLst/>
          <a:gdLst/>
          <a:ahLst/>
          <a:cxnLst/>
          <a:rect l="0" t="0" r="0" b="0"/>
          <a:pathLst>
            <a:path>
              <a:moveTo>
                <a:pt x="0" y="16984"/>
              </a:moveTo>
              <a:lnTo>
                <a:pt x="1538670" y="16984"/>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74539" y="2142273"/>
        <a:ext cx="76933" cy="76933"/>
      </dsp:txXfrm>
    </dsp:sp>
    <dsp:sp modelId="{1A781649-E7FA-46C9-A4D6-55CDA6AF871E}">
      <dsp:nvSpPr>
        <dsp:cNvPr id="0" name=""/>
        <dsp:cNvSpPr/>
      </dsp:nvSpPr>
      <dsp:spPr>
        <a:xfrm>
          <a:off x="2941947" y="831781"/>
          <a:ext cx="2065573" cy="142059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Community College</a:t>
          </a:r>
          <a:endParaRPr lang="en-US" sz="2400" kern="1200" dirty="0"/>
        </a:p>
      </dsp:txBody>
      <dsp:txXfrm>
        <a:off x="2983555" y="873389"/>
        <a:ext cx="1982357" cy="1337382"/>
      </dsp:txXfrm>
    </dsp:sp>
    <dsp:sp modelId="{7E8B3F37-A594-4532-8698-E67B5FD2EC3A}">
      <dsp:nvSpPr>
        <dsp:cNvPr id="0" name=""/>
        <dsp:cNvSpPr/>
      </dsp:nvSpPr>
      <dsp:spPr>
        <a:xfrm>
          <a:off x="5007520" y="1525095"/>
          <a:ext cx="862159" cy="33969"/>
        </a:xfrm>
        <a:custGeom>
          <a:avLst/>
          <a:gdLst/>
          <a:ahLst/>
          <a:cxnLst/>
          <a:rect l="0" t="0" r="0" b="0"/>
          <a:pathLst>
            <a:path>
              <a:moveTo>
                <a:pt x="0" y="16984"/>
              </a:moveTo>
              <a:lnTo>
                <a:pt x="862159" y="16984"/>
              </a:lnTo>
            </a:path>
          </a:pathLst>
        </a:custGeom>
        <a:noFill/>
        <a:ln w="25400" cap="flat" cmpd="sng" algn="ctr">
          <a:solidFill>
            <a:schemeClr val="accent5"/>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17046" y="1520526"/>
        <a:ext cx="43107" cy="43107"/>
      </dsp:txXfrm>
    </dsp:sp>
    <dsp:sp modelId="{87B99658-3BFB-4F3D-BA04-5A6A177390F1}">
      <dsp:nvSpPr>
        <dsp:cNvPr id="0" name=""/>
        <dsp:cNvSpPr/>
      </dsp:nvSpPr>
      <dsp:spPr>
        <a:xfrm>
          <a:off x="5869680" y="831781"/>
          <a:ext cx="2124783" cy="1420598"/>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Undergraduate degree program</a:t>
          </a:r>
          <a:endParaRPr lang="en-US" sz="2400" kern="1200" dirty="0"/>
        </a:p>
      </dsp:txBody>
      <dsp:txXfrm>
        <a:off x="5911288" y="873389"/>
        <a:ext cx="2041567" cy="1337382"/>
      </dsp:txXfrm>
    </dsp:sp>
    <dsp:sp modelId="{7CB586C5-FE03-4F47-8BCC-9A3FB4EA3179}">
      <dsp:nvSpPr>
        <dsp:cNvPr id="0" name=""/>
        <dsp:cNvSpPr/>
      </dsp:nvSpPr>
      <dsp:spPr>
        <a:xfrm rot="3193695">
          <a:off x="1796466" y="3376382"/>
          <a:ext cx="1433078" cy="33969"/>
        </a:xfrm>
        <a:custGeom>
          <a:avLst/>
          <a:gdLst/>
          <a:ahLst/>
          <a:cxnLst/>
          <a:rect l="0" t="0" r="0" b="0"/>
          <a:pathLst>
            <a:path>
              <a:moveTo>
                <a:pt x="0" y="16984"/>
              </a:moveTo>
              <a:lnTo>
                <a:pt x="1433078" y="16984"/>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77179" y="3357540"/>
        <a:ext cx="71653" cy="71653"/>
      </dsp:txXfrm>
    </dsp:sp>
    <dsp:sp modelId="{F62AFDE7-3747-4B83-BD84-9BF7D2E446B4}">
      <dsp:nvSpPr>
        <dsp:cNvPr id="0" name=""/>
        <dsp:cNvSpPr/>
      </dsp:nvSpPr>
      <dsp:spPr>
        <a:xfrm>
          <a:off x="2941947" y="3230500"/>
          <a:ext cx="2139554" cy="147366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Undergraduate degree program</a:t>
          </a:r>
          <a:endParaRPr lang="en-US" sz="2400" kern="1200" dirty="0"/>
        </a:p>
      </dsp:txBody>
      <dsp:txXfrm>
        <a:off x="2985109" y="3273662"/>
        <a:ext cx="2053230" cy="1387343"/>
      </dsp:txXfrm>
    </dsp:sp>
    <dsp:sp modelId="{41821E5B-75A7-4B99-8918-8EFADEE30D9C}">
      <dsp:nvSpPr>
        <dsp:cNvPr id="0" name=""/>
        <dsp:cNvSpPr/>
      </dsp:nvSpPr>
      <dsp:spPr>
        <a:xfrm>
          <a:off x="5081501" y="3950349"/>
          <a:ext cx="849194" cy="33969"/>
        </a:xfrm>
        <a:custGeom>
          <a:avLst/>
          <a:gdLst/>
          <a:ahLst/>
          <a:cxnLst/>
          <a:rect l="0" t="0" r="0" b="0"/>
          <a:pathLst>
            <a:path>
              <a:moveTo>
                <a:pt x="0" y="16984"/>
              </a:moveTo>
              <a:lnTo>
                <a:pt x="849194" y="16984"/>
              </a:lnTo>
            </a:path>
          </a:pathLst>
        </a:custGeom>
        <a:noFill/>
        <a:ln w="25400" cap="flat" cmpd="sng" algn="ctr">
          <a:solidFill>
            <a:schemeClr val="accent3">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84868" y="3946104"/>
        <a:ext cx="42459" cy="42459"/>
      </dsp:txXfrm>
    </dsp:sp>
    <dsp:sp modelId="{31206D53-6BA5-4E19-9137-B382913749B1}">
      <dsp:nvSpPr>
        <dsp:cNvPr id="0" name=""/>
        <dsp:cNvSpPr/>
      </dsp:nvSpPr>
      <dsp:spPr>
        <a:xfrm>
          <a:off x="5930695" y="3290710"/>
          <a:ext cx="2260804" cy="1353247"/>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Credential program</a:t>
          </a:r>
          <a:endParaRPr lang="en-US" sz="2400" kern="1200" dirty="0"/>
        </a:p>
      </dsp:txBody>
      <dsp:txXfrm>
        <a:off x="5970330" y="3330345"/>
        <a:ext cx="2181534" cy="1273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1B9A4-FB01-482B-B2CA-D8D586F107E3}">
      <dsp:nvSpPr>
        <dsp:cNvPr id="0" name=""/>
        <dsp:cNvSpPr/>
      </dsp:nvSpPr>
      <dsp:spPr>
        <a:xfrm rot="5400000">
          <a:off x="-259133" y="260866"/>
          <a:ext cx="1727559" cy="1209291"/>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GE</a:t>
          </a:r>
          <a:endParaRPr lang="en-US" sz="2200" kern="1200" dirty="0"/>
        </a:p>
      </dsp:txBody>
      <dsp:txXfrm rot="-5400000">
        <a:off x="2" y="606378"/>
        <a:ext cx="1209291" cy="518268"/>
      </dsp:txXfrm>
    </dsp:sp>
    <dsp:sp modelId="{D7E73DD1-D6CF-4B88-BBFB-E813C1816E01}">
      <dsp:nvSpPr>
        <dsp:cNvPr id="0" name=""/>
        <dsp:cNvSpPr/>
      </dsp:nvSpPr>
      <dsp:spPr>
        <a:xfrm rot="5400000">
          <a:off x="3357888" y="-2148594"/>
          <a:ext cx="1122913" cy="542010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General Education (100-200) </a:t>
          </a:r>
          <a:endParaRPr lang="en-US" sz="2900" kern="1200" dirty="0"/>
        </a:p>
        <a:p>
          <a:pPr marL="285750" lvl="1" indent="-285750" algn="l" defTabSz="1289050">
            <a:lnSpc>
              <a:spcPct val="90000"/>
            </a:lnSpc>
            <a:spcBef>
              <a:spcPct val="0"/>
            </a:spcBef>
            <a:spcAft>
              <a:spcPct val="15000"/>
            </a:spcAft>
            <a:buChar char="••"/>
          </a:pPr>
          <a:r>
            <a:rPr lang="en-US" sz="2900" kern="1200" dirty="0" smtClean="0"/>
            <a:t>Major Preparation</a:t>
          </a:r>
          <a:endParaRPr lang="en-US" sz="2900" kern="1200" dirty="0"/>
        </a:p>
      </dsp:txBody>
      <dsp:txXfrm rot="-5400000">
        <a:off x="1209291" y="54819"/>
        <a:ext cx="5365292" cy="1013281"/>
      </dsp:txXfrm>
    </dsp:sp>
    <dsp:sp modelId="{EB387169-99EE-4CED-95BC-5E742533F783}">
      <dsp:nvSpPr>
        <dsp:cNvPr id="0" name=""/>
        <dsp:cNvSpPr/>
      </dsp:nvSpPr>
      <dsp:spPr>
        <a:xfrm rot="5400000">
          <a:off x="-259133" y="1795654"/>
          <a:ext cx="1727559" cy="1209291"/>
        </a:xfrm>
        <a:prstGeom prst="chevron">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Major</a:t>
          </a:r>
          <a:endParaRPr lang="en-US" sz="2200" kern="1200" dirty="0"/>
        </a:p>
      </dsp:txBody>
      <dsp:txXfrm rot="-5400000">
        <a:off x="2" y="2141166"/>
        <a:ext cx="1209291" cy="518268"/>
      </dsp:txXfrm>
    </dsp:sp>
    <dsp:sp modelId="{EAB263D9-EB0C-4914-977A-6AC4B117CD22}">
      <dsp:nvSpPr>
        <dsp:cNvPr id="0" name=""/>
        <dsp:cNvSpPr/>
      </dsp:nvSpPr>
      <dsp:spPr>
        <a:xfrm rot="5400000">
          <a:off x="3357888" y="-612077"/>
          <a:ext cx="1122913" cy="5420108"/>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Major coursework (300-400)</a:t>
          </a:r>
          <a:endParaRPr lang="en-US" sz="2900" kern="1200" dirty="0"/>
        </a:p>
        <a:p>
          <a:pPr marL="285750" lvl="1" indent="-285750" algn="l" defTabSz="1289050">
            <a:lnSpc>
              <a:spcPct val="90000"/>
            </a:lnSpc>
            <a:spcBef>
              <a:spcPct val="0"/>
            </a:spcBef>
            <a:spcAft>
              <a:spcPct val="15000"/>
            </a:spcAft>
            <a:buChar char="••"/>
          </a:pPr>
          <a:r>
            <a:rPr lang="en-US" sz="2900" kern="1200" dirty="0" smtClean="0"/>
            <a:t>Credential program preparation</a:t>
          </a:r>
          <a:endParaRPr lang="en-US" sz="2900" kern="1200" dirty="0"/>
        </a:p>
      </dsp:txBody>
      <dsp:txXfrm rot="-5400000">
        <a:off x="1209291" y="1591336"/>
        <a:ext cx="5365292" cy="1013281"/>
      </dsp:txXfrm>
    </dsp:sp>
    <dsp:sp modelId="{53435F16-B061-4302-962E-807FD1A31822}">
      <dsp:nvSpPr>
        <dsp:cNvPr id="0" name=""/>
        <dsp:cNvSpPr/>
      </dsp:nvSpPr>
      <dsp:spPr>
        <a:xfrm rot="5400000">
          <a:off x="-259133" y="3330442"/>
          <a:ext cx="1727559" cy="1209291"/>
        </a:xfrm>
        <a:prstGeom prst="chevron">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Credential</a:t>
          </a:r>
          <a:endParaRPr lang="en-US" sz="2200" kern="1200" dirty="0"/>
        </a:p>
      </dsp:txBody>
      <dsp:txXfrm rot="-5400000">
        <a:off x="2" y="3675954"/>
        <a:ext cx="1209291" cy="518268"/>
      </dsp:txXfrm>
    </dsp:sp>
    <dsp:sp modelId="{2DA15F0E-659A-48DF-8825-C0611585A3BD}">
      <dsp:nvSpPr>
        <dsp:cNvPr id="0" name=""/>
        <dsp:cNvSpPr/>
      </dsp:nvSpPr>
      <dsp:spPr>
        <a:xfrm rot="5400000">
          <a:off x="3357888" y="922711"/>
          <a:ext cx="1122913" cy="5420108"/>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Teaching methods courses</a:t>
          </a:r>
          <a:endParaRPr lang="en-US" sz="2900" kern="1200" dirty="0"/>
        </a:p>
        <a:p>
          <a:pPr marL="285750" lvl="1" indent="-285750" algn="l" defTabSz="1289050">
            <a:lnSpc>
              <a:spcPct val="90000"/>
            </a:lnSpc>
            <a:spcBef>
              <a:spcPct val="0"/>
            </a:spcBef>
            <a:spcAft>
              <a:spcPct val="15000"/>
            </a:spcAft>
            <a:buChar char="••"/>
          </a:pPr>
          <a:r>
            <a:rPr lang="en-US" sz="2900" kern="1200" dirty="0" smtClean="0"/>
            <a:t>Student Teaching</a:t>
          </a:r>
          <a:endParaRPr lang="en-US" sz="2900" kern="1200" dirty="0"/>
        </a:p>
      </dsp:txBody>
      <dsp:txXfrm rot="-5400000">
        <a:off x="1209291" y="3126124"/>
        <a:ext cx="5365292" cy="1013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F0605-593D-4933-B566-E5D0B6BFDE0C}">
      <dsp:nvSpPr>
        <dsp:cNvPr id="0" name=""/>
        <dsp:cNvSpPr/>
      </dsp:nvSpPr>
      <dsp:spPr>
        <a:xfrm>
          <a:off x="0" y="0"/>
          <a:ext cx="7086600" cy="1188720"/>
        </a:xfrm>
        <a:prstGeom prst="rect">
          <a:avLst/>
        </a:prstGeom>
        <a:solidFill>
          <a:schemeClr val="accent5">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Elementary School</a:t>
          </a:r>
          <a:endParaRPr lang="en-US" sz="4800" kern="1200" dirty="0"/>
        </a:p>
      </dsp:txBody>
      <dsp:txXfrm>
        <a:off x="0" y="0"/>
        <a:ext cx="7086600" cy="1188720"/>
      </dsp:txXfrm>
    </dsp:sp>
    <dsp:sp modelId="{F6A05A81-2EC7-460A-9DF3-2DB98FCCDF46}">
      <dsp:nvSpPr>
        <dsp:cNvPr id="0" name=""/>
        <dsp:cNvSpPr/>
      </dsp:nvSpPr>
      <dsp:spPr>
        <a:xfrm>
          <a:off x="3460" y="1188720"/>
          <a:ext cx="2359893" cy="249631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Liberal</a:t>
          </a:r>
        </a:p>
        <a:p>
          <a:pPr lvl="0" algn="ctr" defTabSz="1155700">
            <a:lnSpc>
              <a:spcPct val="90000"/>
            </a:lnSpc>
            <a:spcBef>
              <a:spcPct val="0"/>
            </a:spcBef>
            <a:spcAft>
              <a:spcPct val="35000"/>
            </a:spcAft>
          </a:pPr>
          <a:r>
            <a:rPr lang="en-US" sz="2600" kern="1200" dirty="0" smtClean="0"/>
            <a:t>Studies</a:t>
          </a:r>
          <a:endParaRPr lang="en-US" sz="2600" kern="1200" dirty="0"/>
        </a:p>
      </dsp:txBody>
      <dsp:txXfrm>
        <a:off x="3460" y="1188720"/>
        <a:ext cx="2359893" cy="2496312"/>
      </dsp:txXfrm>
    </dsp:sp>
    <dsp:sp modelId="{8D511570-3D5C-441D-B535-F32458D59764}">
      <dsp:nvSpPr>
        <dsp:cNvPr id="0" name=""/>
        <dsp:cNvSpPr/>
      </dsp:nvSpPr>
      <dsp:spPr>
        <a:xfrm>
          <a:off x="2363353" y="1188720"/>
          <a:ext cx="2359893" cy="2496312"/>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Child/Human Development</a:t>
          </a:r>
          <a:endParaRPr lang="en-US" sz="2600" kern="1200" dirty="0"/>
        </a:p>
      </dsp:txBody>
      <dsp:txXfrm>
        <a:off x="2363353" y="1188720"/>
        <a:ext cx="2359893" cy="2496312"/>
      </dsp:txXfrm>
    </dsp:sp>
    <dsp:sp modelId="{4E5CC283-489A-42CE-8524-1AC8F2054F2D}">
      <dsp:nvSpPr>
        <dsp:cNvPr id="0" name=""/>
        <dsp:cNvSpPr/>
      </dsp:nvSpPr>
      <dsp:spPr>
        <a:xfrm>
          <a:off x="4723246" y="1188720"/>
          <a:ext cx="2359893" cy="2496312"/>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Human Services</a:t>
          </a:r>
        </a:p>
        <a:p>
          <a:pPr lvl="0" algn="ctr" defTabSz="1155700">
            <a:lnSpc>
              <a:spcPct val="90000"/>
            </a:lnSpc>
            <a:spcBef>
              <a:spcPct val="0"/>
            </a:spcBef>
            <a:spcAft>
              <a:spcPct val="35000"/>
            </a:spcAft>
          </a:pPr>
          <a:r>
            <a:rPr lang="en-US" sz="2600" kern="1200" dirty="0" smtClean="0"/>
            <a:t>Psychology</a:t>
          </a:r>
        </a:p>
        <a:p>
          <a:pPr lvl="0" algn="ctr" defTabSz="1155700">
            <a:lnSpc>
              <a:spcPct val="90000"/>
            </a:lnSpc>
            <a:spcBef>
              <a:spcPct val="0"/>
            </a:spcBef>
            <a:spcAft>
              <a:spcPct val="35000"/>
            </a:spcAft>
          </a:pPr>
          <a:r>
            <a:rPr lang="en-US" sz="2600" kern="1200" dirty="0" smtClean="0"/>
            <a:t>Sociology</a:t>
          </a:r>
        </a:p>
        <a:p>
          <a:pPr lvl="0" algn="ctr" defTabSz="1155700">
            <a:lnSpc>
              <a:spcPct val="90000"/>
            </a:lnSpc>
            <a:spcBef>
              <a:spcPct val="0"/>
            </a:spcBef>
            <a:spcAft>
              <a:spcPct val="35000"/>
            </a:spcAft>
          </a:pPr>
          <a:r>
            <a:rPr lang="en-US" sz="2600" kern="1200" dirty="0" smtClean="0"/>
            <a:t>Other</a:t>
          </a:r>
          <a:endParaRPr lang="en-US" sz="2600" kern="1200" dirty="0"/>
        </a:p>
      </dsp:txBody>
      <dsp:txXfrm>
        <a:off x="4723246" y="1188720"/>
        <a:ext cx="2359893" cy="2496312"/>
      </dsp:txXfrm>
    </dsp:sp>
    <dsp:sp modelId="{E991E781-B2AE-47A3-A465-78362684C008}">
      <dsp:nvSpPr>
        <dsp:cNvPr id="0" name=""/>
        <dsp:cNvSpPr/>
      </dsp:nvSpPr>
      <dsp:spPr>
        <a:xfrm>
          <a:off x="0" y="3685032"/>
          <a:ext cx="7086600" cy="277368"/>
        </a:xfrm>
        <a:prstGeom prst="rect">
          <a:avLst/>
        </a:prstGeom>
        <a:solidFill>
          <a:schemeClr val="accent5">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29882-20D3-4EA5-B79A-1565F9D7E4D1}">
      <dsp:nvSpPr>
        <dsp:cNvPr id="0" name=""/>
        <dsp:cNvSpPr/>
      </dsp:nvSpPr>
      <dsp:spPr>
        <a:xfrm>
          <a:off x="0" y="76201"/>
          <a:ext cx="7010400" cy="1234440"/>
        </a:xfrm>
        <a:prstGeom prst="rect">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Middle/High School</a:t>
          </a:r>
          <a:endParaRPr lang="en-US" sz="4800" kern="1200" dirty="0"/>
        </a:p>
      </dsp:txBody>
      <dsp:txXfrm>
        <a:off x="0" y="76201"/>
        <a:ext cx="7010400" cy="1234440"/>
      </dsp:txXfrm>
    </dsp:sp>
    <dsp:sp modelId="{3DDA0B67-B0A7-4377-B19B-DF107AFD00E3}">
      <dsp:nvSpPr>
        <dsp:cNvPr id="0" name=""/>
        <dsp:cNvSpPr/>
      </dsp:nvSpPr>
      <dsp:spPr>
        <a:xfrm>
          <a:off x="3423" y="1234440"/>
          <a:ext cx="2334517" cy="2592324"/>
        </a:xfrm>
        <a:prstGeom prst="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Math</a:t>
          </a:r>
        </a:p>
        <a:p>
          <a:pPr lvl="0" algn="l" defTabSz="977900">
            <a:lnSpc>
              <a:spcPct val="90000"/>
            </a:lnSpc>
            <a:spcBef>
              <a:spcPct val="0"/>
            </a:spcBef>
            <a:spcAft>
              <a:spcPct val="35000"/>
            </a:spcAft>
          </a:pPr>
          <a:r>
            <a:rPr lang="en-US" sz="2200" kern="1200" dirty="0" smtClean="0"/>
            <a:t>Science</a:t>
          </a:r>
          <a:endParaRPr lang="en-US" sz="2200" kern="1200" dirty="0"/>
        </a:p>
        <a:p>
          <a:pPr marL="171450" lvl="1" indent="-171450" algn="l" defTabSz="755650">
            <a:lnSpc>
              <a:spcPct val="90000"/>
            </a:lnSpc>
            <a:spcBef>
              <a:spcPct val="0"/>
            </a:spcBef>
            <a:spcAft>
              <a:spcPct val="15000"/>
            </a:spcAft>
            <a:buChar char="••"/>
          </a:pPr>
          <a:r>
            <a:rPr lang="en-US" sz="1700" kern="1200" dirty="0" smtClean="0"/>
            <a:t>Biology</a:t>
          </a:r>
          <a:endParaRPr lang="en-US" sz="1700" kern="1200" dirty="0"/>
        </a:p>
        <a:p>
          <a:pPr marL="171450" lvl="1" indent="-171450" algn="l" defTabSz="755650">
            <a:lnSpc>
              <a:spcPct val="90000"/>
            </a:lnSpc>
            <a:spcBef>
              <a:spcPct val="0"/>
            </a:spcBef>
            <a:spcAft>
              <a:spcPct val="15000"/>
            </a:spcAft>
            <a:buChar char="••"/>
          </a:pPr>
          <a:r>
            <a:rPr lang="en-US" sz="1700" kern="1200" dirty="0" smtClean="0"/>
            <a:t>Chemistry</a:t>
          </a:r>
          <a:endParaRPr lang="en-US" sz="1700" kern="1200" dirty="0"/>
        </a:p>
        <a:p>
          <a:pPr marL="171450" lvl="1" indent="-171450" algn="l" defTabSz="755650">
            <a:lnSpc>
              <a:spcPct val="90000"/>
            </a:lnSpc>
            <a:spcBef>
              <a:spcPct val="0"/>
            </a:spcBef>
            <a:spcAft>
              <a:spcPct val="15000"/>
            </a:spcAft>
            <a:buChar char="••"/>
          </a:pPr>
          <a:r>
            <a:rPr lang="en-US" sz="1700" kern="1200" dirty="0" smtClean="0"/>
            <a:t>Physics</a:t>
          </a:r>
          <a:endParaRPr lang="en-US" sz="1700" kern="1200" dirty="0"/>
        </a:p>
        <a:p>
          <a:pPr marL="171450" lvl="1" indent="-171450" algn="l" defTabSz="755650">
            <a:lnSpc>
              <a:spcPct val="90000"/>
            </a:lnSpc>
            <a:spcBef>
              <a:spcPct val="0"/>
            </a:spcBef>
            <a:spcAft>
              <a:spcPct val="15000"/>
            </a:spcAft>
            <a:buChar char="••"/>
          </a:pPr>
          <a:r>
            <a:rPr lang="en-US" sz="1700" kern="1200" dirty="0" smtClean="0"/>
            <a:t>Geological Science</a:t>
          </a:r>
          <a:endParaRPr lang="en-US" sz="1700" kern="1200" dirty="0"/>
        </a:p>
      </dsp:txBody>
      <dsp:txXfrm>
        <a:off x="3423" y="1234440"/>
        <a:ext cx="2334517" cy="2592324"/>
      </dsp:txXfrm>
    </dsp:sp>
    <dsp:sp modelId="{CA5DD4FC-381B-41A2-A822-08C20E43E86F}">
      <dsp:nvSpPr>
        <dsp:cNvPr id="0" name=""/>
        <dsp:cNvSpPr/>
      </dsp:nvSpPr>
      <dsp:spPr>
        <a:xfrm>
          <a:off x="2337941" y="1234440"/>
          <a:ext cx="2334517" cy="259232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Art</a:t>
          </a:r>
        </a:p>
        <a:p>
          <a:pPr lvl="0" algn="ctr" defTabSz="977900">
            <a:lnSpc>
              <a:spcPct val="90000"/>
            </a:lnSpc>
            <a:spcBef>
              <a:spcPct val="0"/>
            </a:spcBef>
            <a:spcAft>
              <a:spcPct val="35000"/>
            </a:spcAft>
          </a:pPr>
          <a:r>
            <a:rPr lang="en-US" sz="2200" kern="1200" dirty="0" smtClean="0"/>
            <a:t>English</a:t>
          </a:r>
        </a:p>
        <a:p>
          <a:pPr lvl="0" algn="ctr" defTabSz="977900">
            <a:lnSpc>
              <a:spcPct val="90000"/>
            </a:lnSpc>
            <a:spcBef>
              <a:spcPct val="0"/>
            </a:spcBef>
            <a:spcAft>
              <a:spcPct val="35000"/>
            </a:spcAft>
          </a:pPr>
          <a:r>
            <a:rPr lang="en-US" sz="2200" kern="1200" dirty="0" smtClean="0"/>
            <a:t>Music</a:t>
          </a:r>
        </a:p>
        <a:p>
          <a:pPr lvl="0" algn="ctr" defTabSz="977900">
            <a:lnSpc>
              <a:spcPct val="90000"/>
            </a:lnSpc>
            <a:spcBef>
              <a:spcPct val="0"/>
            </a:spcBef>
            <a:spcAft>
              <a:spcPct val="35000"/>
            </a:spcAft>
          </a:pPr>
          <a:r>
            <a:rPr lang="en-US" sz="2200" kern="1200" dirty="0" smtClean="0"/>
            <a:t>Kinesiology</a:t>
          </a:r>
        </a:p>
        <a:p>
          <a:pPr lvl="0" algn="ctr" defTabSz="977900">
            <a:lnSpc>
              <a:spcPct val="90000"/>
            </a:lnSpc>
            <a:spcBef>
              <a:spcPct val="0"/>
            </a:spcBef>
            <a:spcAft>
              <a:spcPct val="35000"/>
            </a:spcAft>
          </a:pPr>
          <a:r>
            <a:rPr lang="en-US" sz="2200" kern="1200" dirty="0" smtClean="0"/>
            <a:t>Foreign Language</a:t>
          </a:r>
          <a:endParaRPr lang="en-US" sz="2200" kern="1200" dirty="0"/>
        </a:p>
      </dsp:txBody>
      <dsp:txXfrm>
        <a:off x="2337941" y="1234440"/>
        <a:ext cx="2334517" cy="2592324"/>
      </dsp:txXfrm>
    </dsp:sp>
    <dsp:sp modelId="{8F3AAA4D-EDB3-4089-B817-1F5F0D8586FB}">
      <dsp:nvSpPr>
        <dsp:cNvPr id="0" name=""/>
        <dsp:cNvSpPr/>
      </dsp:nvSpPr>
      <dsp:spPr>
        <a:xfrm>
          <a:off x="4672458" y="1234440"/>
          <a:ext cx="2334517" cy="2592324"/>
        </a:xfrm>
        <a:prstGeom prst="rect">
          <a:avLst/>
        </a:prstGeom>
        <a:solidFill>
          <a:srgbClr val="99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Social Science</a:t>
          </a:r>
          <a:endParaRPr lang="en-US" sz="2200" kern="1200" dirty="0"/>
        </a:p>
        <a:p>
          <a:pPr marL="171450" lvl="1" indent="-171450" algn="l" defTabSz="755650">
            <a:lnSpc>
              <a:spcPct val="90000"/>
            </a:lnSpc>
            <a:spcBef>
              <a:spcPct val="0"/>
            </a:spcBef>
            <a:spcAft>
              <a:spcPct val="15000"/>
            </a:spcAft>
            <a:buChar char="••"/>
          </a:pPr>
          <a:r>
            <a:rPr lang="en-US" sz="1700" kern="1200" smtClean="0"/>
            <a:t>History</a:t>
          </a:r>
          <a:endParaRPr lang="en-US" sz="1700" kern="1200" dirty="0"/>
        </a:p>
        <a:p>
          <a:pPr marL="171450" lvl="1" indent="-171450" algn="l" defTabSz="755650">
            <a:lnSpc>
              <a:spcPct val="90000"/>
            </a:lnSpc>
            <a:spcBef>
              <a:spcPct val="0"/>
            </a:spcBef>
            <a:spcAft>
              <a:spcPct val="15000"/>
            </a:spcAft>
            <a:buChar char="••"/>
          </a:pPr>
          <a:r>
            <a:rPr lang="en-US" sz="1700" kern="1200" dirty="0" smtClean="0"/>
            <a:t>Geography</a:t>
          </a:r>
          <a:endParaRPr lang="en-US" sz="1700" kern="1200" dirty="0"/>
        </a:p>
        <a:p>
          <a:pPr marL="171450" lvl="1" indent="-171450" algn="l" defTabSz="755650">
            <a:lnSpc>
              <a:spcPct val="90000"/>
            </a:lnSpc>
            <a:spcBef>
              <a:spcPct val="0"/>
            </a:spcBef>
            <a:spcAft>
              <a:spcPct val="15000"/>
            </a:spcAft>
            <a:buChar char="••"/>
          </a:pPr>
          <a:r>
            <a:rPr lang="en-US" sz="1700" kern="1200" smtClean="0"/>
            <a:t>Economics</a:t>
          </a:r>
          <a:endParaRPr lang="en-US" sz="1700" kern="1200" dirty="0"/>
        </a:p>
        <a:p>
          <a:pPr marL="171450" lvl="1" indent="-171450" algn="l" defTabSz="755650">
            <a:lnSpc>
              <a:spcPct val="90000"/>
            </a:lnSpc>
            <a:spcBef>
              <a:spcPct val="0"/>
            </a:spcBef>
            <a:spcAft>
              <a:spcPct val="15000"/>
            </a:spcAft>
            <a:buChar char="••"/>
          </a:pPr>
          <a:r>
            <a:rPr lang="en-US" sz="1700" kern="1200" smtClean="0"/>
            <a:t>Political Science</a:t>
          </a:r>
          <a:endParaRPr lang="en-US" sz="1700" kern="1200" dirty="0"/>
        </a:p>
        <a:p>
          <a:pPr marL="171450" lvl="1" indent="-171450" algn="l" defTabSz="755650">
            <a:lnSpc>
              <a:spcPct val="90000"/>
            </a:lnSpc>
            <a:spcBef>
              <a:spcPct val="0"/>
            </a:spcBef>
            <a:spcAft>
              <a:spcPct val="15000"/>
            </a:spcAft>
            <a:buChar char="••"/>
          </a:pPr>
          <a:r>
            <a:rPr lang="en-US" sz="1700" kern="1200" dirty="0" smtClean="0"/>
            <a:t>Criminal Justice</a:t>
          </a:r>
          <a:endParaRPr lang="en-US" sz="1700" kern="1200" dirty="0"/>
        </a:p>
        <a:p>
          <a:pPr marL="171450" lvl="1" indent="-171450" algn="l" defTabSz="755650">
            <a:lnSpc>
              <a:spcPct val="90000"/>
            </a:lnSpc>
            <a:spcBef>
              <a:spcPct val="0"/>
            </a:spcBef>
            <a:spcAft>
              <a:spcPct val="15000"/>
            </a:spcAft>
            <a:buChar char="••"/>
          </a:pPr>
          <a:r>
            <a:rPr lang="en-US" sz="1700" kern="1200" dirty="0" smtClean="0"/>
            <a:t>Anthropology</a:t>
          </a:r>
          <a:endParaRPr lang="en-US" sz="1700" kern="1200" dirty="0"/>
        </a:p>
        <a:p>
          <a:pPr marL="171450" lvl="1" indent="-171450" algn="l" defTabSz="755650">
            <a:lnSpc>
              <a:spcPct val="90000"/>
            </a:lnSpc>
            <a:spcBef>
              <a:spcPct val="0"/>
            </a:spcBef>
            <a:spcAft>
              <a:spcPct val="15000"/>
            </a:spcAft>
            <a:buChar char="••"/>
          </a:pPr>
          <a:r>
            <a:rPr lang="en-US" sz="1700" kern="1200" dirty="0" smtClean="0"/>
            <a:t>American Studies</a:t>
          </a:r>
          <a:endParaRPr lang="en-US" sz="1700" kern="1200" dirty="0"/>
        </a:p>
      </dsp:txBody>
      <dsp:txXfrm>
        <a:off x="4672458" y="1234440"/>
        <a:ext cx="2334517" cy="2592324"/>
      </dsp:txXfrm>
    </dsp:sp>
    <dsp:sp modelId="{4D767E93-89DE-4508-B550-94CD0EE9B8E6}">
      <dsp:nvSpPr>
        <dsp:cNvPr id="0" name=""/>
        <dsp:cNvSpPr/>
      </dsp:nvSpPr>
      <dsp:spPr>
        <a:xfrm>
          <a:off x="0" y="3826764"/>
          <a:ext cx="7010400" cy="288036"/>
        </a:xfrm>
        <a:prstGeom prst="rect">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8BB6B5B-05D8-4069-915A-397CA650DB9B}" type="datetimeFigureOut">
              <a:rPr lang="en-US" smtClean="0"/>
              <a:t>11/20/2015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DD72F014-D04F-4671-A6D0-18872CC5B65A}" type="slidenum">
              <a:rPr lang="en-US" smtClean="0"/>
              <a:t>‹#›</a:t>
            </a:fld>
            <a:endParaRPr lang="en-US"/>
          </a:p>
        </p:txBody>
      </p:sp>
    </p:spTree>
    <p:extLst>
      <p:ext uri="{BB962C8B-B14F-4D97-AF65-F5344CB8AC3E}">
        <p14:creationId xmlns:p14="http://schemas.microsoft.com/office/powerpoint/2010/main" val="348848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0F830A1-3891-4B82-A120-081866556DA0}" type="datetimeFigureOut">
              <a:rPr lang="en-US" smtClean="0"/>
              <a:pPr/>
              <a:t>11/20/2015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404189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295029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15</a:t>
            </a:fld>
            <a:endParaRPr lang="en-US"/>
          </a:p>
        </p:txBody>
      </p:sp>
    </p:spTree>
    <p:extLst>
      <p:ext uri="{BB962C8B-B14F-4D97-AF65-F5344CB8AC3E}">
        <p14:creationId xmlns:p14="http://schemas.microsoft.com/office/powerpoint/2010/main" val="3395380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17</a:t>
            </a:fld>
            <a:endParaRPr lang="en-US"/>
          </a:p>
        </p:txBody>
      </p:sp>
    </p:spTree>
    <p:extLst>
      <p:ext uri="{BB962C8B-B14F-4D97-AF65-F5344CB8AC3E}">
        <p14:creationId xmlns:p14="http://schemas.microsoft.com/office/powerpoint/2010/main" val="219580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18</a:t>
            </a:fld>
            <a:endParaRPr lang="en-US"/>
          </a:p>
        </p:txBody>
      </p:sp>
    </p:spTree>
    <p:extLst>
      <p:ext uri="{BB962C8B-B14F-4D97-AF65-F5344CB8AC3E}">
        <p14:creationId xmlns:p14="http://schemas.microsoft.com/office/powerpoint/2010/main" val="749399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19</a:t>
            </a:fld>
            <a:endParaRPr lang="en-US"/>
          </a:p>
        </p:txBody>
      </p:sp>
    </p:spTree>
    <p:extLst>
      <p:ext uri="{BB962C8B-B14F-4D97-AF65-F5344CB8AC3E}">
        <p14:creationId xmlns:p14="http://schemas.microsoft.com/office/powerpoint/2010/main" val="2945642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r>
              <a:rPr lang="en-US" dirty="0" smtClean="0"/>
              <a:t>Multiple subject fieldwork – 45 hours;  Single subject fieldwork – 40 hours</a:t>
            </a:r>
          </a:p>
        </p:txBody>
      </p:sp>
      <p:sp>
        <p:nvSpPr>
          <p:cNvPr id="45060" name="Slide Number Placeholder 3"/>
          <p:cNvSpPr>
            <a:spLocks noGrp="1"/>
          </p:cNvSpPr>
          <p:nvPr>
            <p:ph type="sldNum" sz="quarter" idx="5"/>
          </p:nvPr>
        </p:nvSpPr>
        <p:spPr>
          <a:noFill/>
        </p:spPr>
        <p:txBody>
          <a:bodyPr/>
          <a:lstStyle/>
          <a:p>
            <a:fld id="{BB5891AF-3B97-431F-A27F-9CE2EB740F9F}" type="slidenum">
              <a:rPr lang="en-US" smtClean="0"/>
              <a:pPr/>
              <a:t>20</a:t>
            </a:fld>
            <a:endParaRPr lang="en-US" smtClean="0"/>
          </a:p>
        </p:txBody>
      </p:sp>
    </p:spTree>
    <p:extLst>
      <p:ext uri="{BB962C8B-B14F-4D97-AF65-F5344CB8AC3E}">
        <p14:creationId xmlns:p14="http://schemas.microsoft.com/office/powerpoint/2010/main" val="1276147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21</a:t>
            </a:fld>
            <a:endParaRPr lang="en-US"/>
          </a:p>
        </p:txBody>
      </p:sp>
    </p:spTree>
    <p:extLst>
      <p:ext uri="{BB962C8B-B14F-4D97-AF65-F5344CB8AC3E}">
        <p14:creationId xmlns:p14="http://schemas.microsoft.com/office/powerpoint/2010/main" val="407726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23</a:t>
            </a:fld>
            <a:endParaRPr lang="en-US"/>
          </a:p>
        </p:txBody>
      </p:sp>
    </p:spTree>
    <p:extLst>
      <p:ext uri="{BB962C8B-B14F-4D97-AF65-F5344CB8AC3E}">
        <p14:creationId xmlns:p14="http://schemas.microsoft.com/office/powerpoint/2010/main" val="4084449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25</a:t>
            </a:fld>
            <a:endParaRPr lang="en-US"/>
          </a:p>
        </p:txBody>
      </p:sp>
    </p:spTree>
    <p:extLst>
      <p:ext uri="{BB962C8B-B14F-4D97-AF65-F5344CB8AC3E}">
        <p14:creationId xmlns:p14="http://schemas.microsoft.com/office/powerpoint/2010/main" val="585054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28</a:t>
            </a:fld>
            <a:endParaRPr lang="en-US"/>
          </a:p>
        </p:txBody>
      </p:sp>
    </p:spTree>
    <p:extLst>
      <p:ext uri="{BB962C8B-B14F-4D97-AF65-F5344CB8AC3E}">
        <p14:creationId xmlns:p14="http://schemas.microsoft.com/office/powerpoint/2010/main" val="3367663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29</a:t>
            </a:fld>
            <a:endParaRPr lang="en-US"/>
          </a:p>
        </p:txBody>
      </p:sp>
    </p:spTree>
    <p:extLst>
      <p:ext uri="{BB962C8B-B14F-4D97-AF65-F5344CB8AC3E}">
        <p14:creationId xmlns:p14="http://schemas.microsoft.com/office/powerpoint/2010/main" val="18681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a:t>
            </a:fld>
            <a:endParaRPr lang="en-US" dirty="0"/>
          </a:p>
        </p:txBody>
      </p:sp>
    </p:spTree>
    <p:extLst>
      <p:ext uri="{BB962C8B-B14F-4D97-AF65-F5344CB8AC3E}">
        <p14:creationId xmlns:p14="http://schemas.microsoft.com/office/powerpoint/2010/main" val="2590573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30</a:t>
            </a:fld>
            <a:endParaRPr lang="en-US"/>
          </a:p>
        </p:txBody>
      </p:sp>
    </p:spTree>
    <p:extLst>
      <p:ext uri="{BB962C8B-B14F-4D97-AF65-F5344CB8AC3E}">
        <p14:creationId xmlns:p14="http://schemas.microsoft.com/office/powerpoint/2010/main" val="2457855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31</a:t>
            </a:fld>
            <a:endParaRPr lang="en-US"/>
          </a:p>
        </p:txBody>
      </p:sp>
    </p:spTree>
    <p:extLst>
      <p:ext uri="{BB962C8B-B14F-4D97-AF65-F5344CB8AC3E}">
        <p14:creationId xmlns:p14="http://schemas.microsoft.com/office/powerpoint/2010/main" val="758900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32</a:t>
            </a:fld>
            <a:endParaRPr lang="en-US"/>
          </a:p>
        </p:txBody>
      </p:sp>
    </p:spTree>
    <p:extLst>
      <p:ext uri="{BB962C8B-B14F-4D97-AF65-F5344CB8AC3E}">
        <p14:creationId xmlns:p14="http://schemas.microsoft.com/office/powerpoint/2010/main" val="4240152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33</a:t>
            </a:fld>
            <a:endParaRPr lang="en-US"/>
          </a:p>
        </p:txBody>
      </p:sp>
    </p:spTree>
    <p:extLst>
      <p:ext uri="{BB962C8B-B14F-4D97-AF65-F5344CB8AC3E}">
        <p14:creationId xmlns:p14="http://schemas.microsoft.com/office/powerpoint/2010/main" val="3271573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34</a:t>
            </a:fld>
            <a:endParaRPr lang="en-US"/>
          </a:p>
        </p:txBody>
      </p:sp>
    </p:spTree>
    <p:extLst>
      <p:ext uri="{BB962C8B-B14F-4D97-AF65-F5344CB8AC3E}">
        <p14:creationId xmlns:p14="http://schemas.microsoft.com/office/powerpoint/2010/main" val="310544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35</a:t>
            </a:fld>
            <a:endParaRPr lang="en-US"/>
          </a:p>
        </p:txBody>
      </p:sp>
    </p:spTree>
    <p:extLst>
      <p:ext uri="{BB962C8B-B14F-4D97-AF65-F5344CB8AC3E}">
        <p14:creationId xmlns:p14="http://schemas.microsoft.com/office/powerpoint/2010/main" val="222216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36</a:t>
            </a:fld>
            <a:endParaRPr lang="en-US"/>
          </a:p>
        </p:txBody>
      </p:sp>
    </p:spTree>
    <p:extLst>
      <p:ext uri="{BB962C8B-B14F-4D97-AF65-F5344CB8AC3E}">
        <p14:creationId xmlns:p14="http://schemas.microsoft.com/office/powerpoint/2010/main" val="186140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37</a:t>
            </a:fld>
            <a:endParaRPr lang="en-US"/>
          </a:p>
        </p:txBody>
      </p:sp>
    </p:spTree>
    <p:extLst>
      <p:ext uri="{BB962C8B-B14F-4D97-AF65-F5344CB8AC3E}">
        <p14:creationId xmlns:p14="http://schemas.microsoft.com/office/powerpoint/2010/main" val="2688135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38</a:t>
            </a:fld>
            <a:endParaRPr lang="en-US"/>
          </a:p>
        </p:txBody>
      </p:sp>
    </p:spTree>
    <p:extLst>
      <p:ext uri="{BB962C8B-B14F-4D97-AF65-F5344CB8AC3E}">
        <p14:creationId xmlns:p14="http://schemas.microsoft.com/office/powerpoint/2010/main" val="109766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extLst>
      <p:ext uri="{BB962C8B-B14F-4D97-AF65-F5344CB8AC3E}">
        <p14:creationId xmlns:p14="http://schemas.microsoft.com/office/powerpoint/2010/main" val="42010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4</a:t>
            </a:fld>
            <a:endParaRPr lang="en-US"/>
          </a:p>
        </p:txBody>
      </p:sp>
    </p:spTree>
    <p:extLst>
      <p:ext uri="{BB962C8B-B14F-4D97-AF65-F5344CB8AC3E}">
        <p14:creationId xmlns:p14="http://schemas.microsoft.com/office/powerpoint/2010/main" val="4119988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568957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8</a:t>
            </a:fld>
            <a:endParaRPr lang="en-US"/>
          </a:p>
        </p:txBody>
      </p:sp>
    </p:spTree>
    <p:extLst>
      <p:ext uri="{BB962C8B-B14F-4D97-AF65-F5344CB8AC3E}">
        <p14:creationId xmlns:p14="http://schemas.microsoft.com/office/powerpoint/2010/main" val="3508144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45970-CF02-4D73-88FE-351E13360113}" type="slidenum">
              <a:rPr lang="en-US"/>
              <a:pPr/>
              <a:t>11</a:t>
            </a:fld>
            <a:endParaRPr lang="en-US"/>
          </a:p>
        </p:txBody>
      </p:sp>
      <p:sp>
        <p:nvSpPr>
          <p:cNvPr id="22530" name="Rectangle 2"/>
          <p:cNvSpPr>
            <a:spLocks noGrp="1" noRot="1" noChangeAspect="1" noChangeArrowheads="1" noTextEdit="1"/>
          </p:cNvSpPr>
          <p:nvPr>
            <p:ph type="sldImg"/>
          </p:nvPr>
        </p:nvSpPr>
        <p:spPr>
          <a:xfrm>
            <a:off x="1185863" y="698500"/>
            <a:ext cx="4654550" cy="3490913"/>
          </a:xfrm>
          <a:ln/>
        </p:spPr>
      </p:sp>
      <p:sp>
        <p:nvSpPr>
          <p:cNvPr id="22531" name="Rectangle 3"/>
          <p:cNvSpPr>
            <a:spLocks noGrp="1" noChangeArrowheads="1"/>
          </p:cNvSpPr>
          <p:nvPr>
            <p:ph type="body" idx="1"/>
          </p:nvPr>
        </p:nvSpPr>
        <p:spPr>
          <a:xfrm>
            <a:off x="936734" y="4420870"/>
            <a:ext cx="5149637" cy="4188777"/>
          </a:xfrm>
        </p:spPr>
        <p:txBody>
          <a:bodyPr/>
          <a:lstStyle/>
          <a:p>
            <a:r>
              <a:rPr lang="en-US"/>
              <a:t>Direct students to GE lists for elementary and/or single subject (in packets)</a:t>
            </a:r>
          </a:p>
        </p:txBody>
      </p:sp>
    </p:spTree>
    <p:extLst>
      <p:ext uri="{BB962C8B-B14F-4D97-AF65-F5344CB8AC3E}">
        <p14:creationId xmlns:p14="http://schemas.microsoft.com/office/powerpoint/2010/main" val="1022586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296AE8-7D5C-4742-B1A0-A66DE00611E1}" type="slidenum">
              <a:rPr lang="en-US" smtClean="0"/>
              <a:pPr>
                <a:defRPr/>
              </a:pPr>
              <a:t>12</a:t>
            </a:fld>
            <a:endParaRPr lang="en-US"/>
          </a:p>
        </p:txBody>
      </p:sp>
    </p:spTree>
    <p:extLst>
      <p:ext uri="{BB962C8B-B14F-4D97-AF65-F5344CB8AC3E}">
        <p14:creationId xmlns:p14="http://schemas.microsoft.com/office/powerpoint/2010/main" val="1215588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146616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11/20/2015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11/20/2015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11/20/2015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11/20/2015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11/20/2015</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11/20/2015</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11/20/2015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11/20/2015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11/20/2015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11/20/2015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11/20/2015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ctc.nesinc.com/" TargetMode="External"/><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ctcexams.nesinc.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federalstudentaid.ed.gov/tc"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tudentaid.ed.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fullerton.edu/cct"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7.wmf"/></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00400" y="1316420"/>
            <a:ext cx="5486400" cy="1416269"/>
          </a:xfrm>
        </p:spPr>
        <p:txBody>
          <a:bodyPr>
            <a:normAutofit/>
          </a:bodyPr>
          <a:lstStyle/>
          <a:p>
            <a:r>
              <a:rPr lang="en-US" sz="2800" dirty="0" smtClean="0"/>
              <a:t>Road to Teaching Conference 2015</a:t>
            </a:r>
          </a:p>
        </p:txBody>
      </p:sp>
      <p:sp>
        <p:nvSpPr>
          <p:cNvPr id="5" name="Title 4"/>
          <p:cNvSpPr>
            <a:spLocks noGrp="1"/>
          </p:cNvSpPr>
          <p:nvPr>
            <p:ph type="title"/>
          </p:nvPr>
        </p:nvSpPr>
        <p:spPr>
          <a:xfrm>
            <a:off x="228600" y="3048000"/>
            <a:ext cx="7696200" cy="1828800"/>
          </a:xfrm>
        </p:spPr>
        <p:txBody>
          <a:bodyPr>
            <a:normAutofit fontScale="90000"/>
          </a:bodyPr>
          <a:lstStyle/>
          <a:p>
            <a:pPr algn="l"/>
            <a:r>
              <a:rPr lang="en-US" sz="2400" b="0" dirty="0">
                <a:solidFill>
                  <a:srgbClr val="262626"/>
                </a:solidFill>
              </a:rPr>
              <a:t/>
            </a:r>
            <a:br>
              <a:rPr lang="en-US" sz="2400" b="0" dirty="0">
                <a:solidFill>
                  <a:srgbClr val="262626"/>
                </a:solidFill>
              </a:rPr>
            </a:br>
            <a:r>
              <a:rPr lang="en-US" sz="4900" b="0" dirty="0" smtClean="0">
                <a:solidFill>
                  <a:prstClr val="white"/>
                </a:solidFill>
              </a:rPr>
              <a:t>Undergraduate Preparation for </a:t>
            </a:r>
            <a:r>
              <a:rPr lang="en-US" sz="4900" b="0" smtClean="0">
                <a:solidFill>
                  <a:prstClr val="white"/>
                </a:solidFill>
              </a:rPr>
              <a:t>Future Teachers</a:t>
            </a:r>
            <a:endParaRPr lang="en-US" sz="49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Oval 3"/>
          <p:cNvSpPr>
            <a:spLocks noChangeArrowheads="1"/>
          </p:cNvSpPr>
          <p:nvPr/>
        </p:nvSpPr>
        <p:spPr bwMode="auto">
          <a:xfrm>
            <a:off x="3810000" y="1828800"/>
            <a:ext cx="2362200" cy="2133600"/>
          </a:xfrm>
          <a:prstGeom prst="ellipse">
            <a:avLst/>
          </a:prstGeom>
          <a:solidFill>
            <a:schemeClr val="accent1"/>
          </a:solidFill>
          <a:ln w="28575">
            <a:solidFill>
              <a:schemeClr val="tx1"/>
            </a:solidFill>
            <a:round/>
            <a:headEnd/>
            <a:tailEnd/>
          </a:ln>
          <a:effectLst/>
        </p:spPr>
        <p:txBody>
          <a:bodyPr wrap="none" anchor="ctr"/>
          <a:lstStyle/>
          <a:p>
            <a:pPr algn="ctr"/>
            <a:endParaRPr lang="en-US" sz="3200">
              <a:latin typeface="Times New Roman" pitchFamily="18" charset="0"/>
            </a:endParaRPr>
          </a:p>
          <a:p>
            <a:pPr algn="ctr"/>
            <a:r>
              <a:rPr lang="en-US" sz="3200">
                <a:latin typeface="Times New Roman" pitchFamily="18" charset="0"/>
              </a:rPr>
              <a:t>GE</a:t>
            </a:r>
          </a:p>
          <a:p>
            <a:pPr algn="ctr"/>
            <a:endParaRPr lang="en-US" sz="3200">
              <a:latin typeface="Times New Roman" pitchFamily="18" charset="0"/>
            </a:endParaRPr>
          </a:p>
        </p:txBody>
      </p:sp>
      <p:sp>
        <p:nvSpPr>
          <p:cNvPr id="46084" name="Oval 4"/>
          <p:cNvSpPr>
            <a:spLocks noChangeArrowheads="1"/>
          </p:cNvSpPr>
          <p:nvPr/>
        </p:nvSpPr>
        <p:spPr bwMode="auto">
          <a:xfrm>
            <a:off x="6477000" y="2133600"/>
            <a:ext cx="2209800" cy="2133600"/>
          </a:xfrm>
          <a:prstGeom prst="ellipse">
            <a:avLst/>
          </a:prstGeom>
          <a:solidFill>
            <a:schemeClr val="accent4"/>
          </a:solidFill>
          <a:ln w="28575">
            <a:solidFill>
              <a:schemeClr val="tx1"/>
            </a:solidFill>
            <a:round/>
            <a:headEnd/>
            <a:tailEnd/>
          </a:ln>
          <a:effectLst/>
        </p:spPr>
        <p:txBody>
          <a:bodyPr wrap="none" anchor="ctr"/>
          <a:lstStyle/>
          <a:p>
            <a:pPr algn="ctr"/>
            <a:endParaRPr lang="en-US" sz="3200">
              <a:latin typeface="Times New Roman" pitchFamily="18" charset="0"/>
            </a:endParaRPr>
          </a:p>
          <a:p>
            <a:pPr algn="ctr"/>
            <a:r>
              <a:rPr lang="en-US" sz="3200">
                <a:latin typeface="Times New Roman" pitchFamily="18" charset="0"/>
              </a:rPr>
              <a:t>Major</a:t>
            </a:r>
          </a:p>
          <a:p>
            <a:pPr algn="ctr"/>
            <a:endParaRPr lang="en-US" sz="3200">
              <a:latin typeface="Times New Roman" pitchFamily="18" charset="0"/>
            </a:endParaRPr>
          </a:p>
        </p:txBody>
      </p:sp>
      <p:sp>
        <p:nvSpPr>
          <p:cNvPr id="46085" name="Oval 5"/>
          <p:cNvSpPr>
            <a:spLocks noChangeArrowheads="1"/>
          </p:cNvSpPr>
          <p:nvPr/>
        </p:nvSpPr>
        <p:spPr bwMode="auto">
          <a:xfrm>
            <a:off x="152400" y="2590800"/>
            <a:ext cx="2819400" cy="2362200"/>
          </a:xfrm>
          <a:prstGeom prst="ellipse">
            <a:avLst/>
          </a:prstGeom>
          <a:solidFill>
            <a:schemeClr val="accent2"/>
          </a:solidFill>
          <a:ln w="28575">
            <a:solidFill>
              <a:schemeClr val="tx1"/>
            </a:solidFill>
            <a:round/>
            <a:headEnd/>
            <a:tailEnd/>
          </a:ln>
          <a:effectLst/>
        </p:spPr>
        <p:txBody>
          <a:bodyPr wrap="none" anchor="ctr"/>
          <a:lstStyle/>
          <a:p>
            <a:pPr algn="ctr"/>
            <a:r>
              <a:rPr lang="en-US" sz="3200">
                <a:latin typeface="Times New Roman" pitchFamily="18" charset="0"/>
              </a:rPr>
              <a:t>Subject Matter</a:t>
            </a:r>
          </a:p>
          <a:p>
            <a:pPr algn="ctr"/>
            <a:r>
              <a:rPr lang="en-US" sz="3200">
                <a:latin typeface="Times New Roman" pitchFamily="18" charset="0"/>
              </a:rPr>
              <a:t>Preparation</a:t>
            </a:r>
          </a:p>
        </p:txBody>
      </p:sp>
      <p:sp>
        <p:nvSpPr>
          <p:cNvPr id="46086" name="Oval 6"/>
          <p:cNvSpPr>
            <a:spLocks noChangeArrowheads="1"/>
          </p:cNvSpPr>
          <p:nvPr/>
        </p:nvSpPr>
        <p:spPr bwMode="auto">
          <a:xfrm>
            <a:off x="3810000" y="4191000"/>
            <a:ext cx="2438400" cy="2209800"/>
          </a:xfrm>
          <a:prstGeom prst="ellipse">
            <a:avLst/>
          </a:prstGeom>
          <a:solidFill>
            <a:schemeClr val="accent5"/>
          </a:solidFill>
          <a:ln w="28575">
            <a:solidFill>
              <a:schemeClr val="tx1"/>
            </a:solidFill>
            <a:round/>
            <a:headEnd/>
            <a:tailEnd/>
          </a:ln>
          <a:effectLst/>
        </p:spPr>
        <p:txBody>
          <a:bodyPr wrap="none" anchor="ctr"/>
          <a:lstStyle/>
          <a:p>
            <a:pPr algn="ctr"/>
            <a:r>
              <a:rPr lang="en-US" sz="3200">
                <a:latin typeface="Times New Roman" pitchFamily="18" charset="0"/>
              </a:rPr>
              <a:t>Credential</a:t>
            </a:r>
          </a:p>
          <a:p>
            <a:pPr algn="ctr"/>
            <a:r>
              <a:rPr lang="en-US" sz="3200">
                <a:latin typeface="Times New Roman" pitchFamily="18" charset="0"/>
              </a:rPr>
              <a:t>Program</a:t>
            </a:r>
          </a:p>
          <a:p>
            <a:pPr algn="ctr"/>
            <a:r>
              <a:rPr lang="en-US" sz="3200">
                <a:latin typeface="Times New Roman" pitchFamily="18" charset="0"/>
              </a:rPr>
              <a:t>Prereqs</a:t>
            </a:r>
          </a:p>
        </p:txBody>
      </p:sp>
      <p:sp>
        <p:nvSpPr>
          <p:cNvPr id="7" name="Title 6"/>
          <p:cNvSpPr>
            <a:spLocks noGrp="1"/>
          </p:cNvSpPr>
          <p:nvPr>
            <p:ph type="title"/>
          </p:nvPr>
        </p:nvSpPr>
        <p:spPr>
          <a:xfrm>
            <a:off x="0" y="228600"/>
            <a:ext cx="9144000" cy="990600"/>
          </a:xfrm>
        </p:spPr>
        <p:txBody>
          <a:bodyPr>
            <a:normAutofit fontScale="90000"/>
          </a:bodyPr>
          <a:lstStyle/>
          <a:p>
            <a:pPr algn="ctr"/>
            <a:r>
              <a:rPr lang="en-US" dirty="0" smtClean="0">
                <a:solidFill>
                  <a:schemeClr val="accent4">
                    <a:lumMod val="75000"/>
                  </a:schemeClr>
                </a:solidFill>
              </a:rPr>
              <a:t>Future Teachers Fulfill Multiple Sets of Requirements</a:t>
            </a:r>
            <a:endParaRPr lang="en-US" dirty="0">
              <a:solidFill>
                <a:schemeClr val="accent4">
                  <a:lumMod val="75000"/>
                </a:schemeClr>
              </a:solidFill>
            </a:endParaRPr>
          </a:p>
        </p:txBody>
      </p:sp>
    </p:spTree>
    <p:extLst>
      <p:ext uri="{BB962C8B-B14F-4D97-AF65-F5344CB8AC3E}">
        <p14:creationId xmlns:p14="http://schemas.microsoft.com/office/powerpoint/2010/main" val="978253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p:cTn id="7" dur="1000" fill="hold"/>
                                        <p:tgtEl>
                                          <p:spTgt spid="46083"/>
                                        </p:tgtEl>
                                        <p:attrNameLst>
                                          <p:attrName>ppt_w</p:attrName>
                                        </p:attrNameLst>
                                      </p:cBhvr>
                                      <p:tavLst>
                                        <p:tav tm="0">
                                          <p:val>
                                            <p:fltVal val="0"/>
                                          </p:val>
                                        </p:tav>
                                        <p:tav tm="100000">
                                          <p:val>
                                            <p:strVal val="#ppt_w"/>
                                          </p:val>
                                        </p:tav>
                                      </p:tavLst>
                                    </p:anim>
                                    <p:anim calcmode="lin" valueType="num">
                                      <p:cBhvr>
                                        <p:cTn id="8" dur="1000" fill="hold"/>
                                        <p:tgtEl>
                                          <p:spTgt spid="46083"/>
                                        </p:tgtEl>
                                        <p:attrNameLst>
                                          <p:attrName>ppt_h</p:attrName>
                                        </p:attrNameLst>
                                      </p:cBhvr>
                                      <p:tavLst>
                                        <p:tav tm="0">
                                          <p:val>
                                            <p:fltVal val="0"/>
                                          </p:val>
                                        </p:tav>
                                        <p:tav tm="100000">
                                          <p:val>
                                            <p:strVal val="#ppt_h"/>
                                          </p:val>
                                        </p:tav>
                                      </p:tavLst>
                                    </p:anim>
                                    <p:anim calcmode="lin" valueType="num">
                                      <p:cBhvr>
                                        <p:cTn id="9" dur="1000" fill="hold"/>
                                        <p:tgtEl>
                                          <p:spTgt spid="4608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46084"/>
                                        </p:tgtEl>
                                        <p:attrNameLst>
                                          <p:attrName>style.visibility</p:attrName>
                                        </p:attrNameLst>
                                      </p:cBhvr>
                                      <p:to>
                                        <p:strVal val="visible"/>
                                      </p:to>
                                    </p:set>
                                    <p:anim calcmode="lin" valueType="num">
                                      <p:cBhvr>
                                        <p:cTn id="14" dur="1000" fill="hold"/>
                                        <p:tgtEl>
                                          <p:spTgt spid="46084"/>
                                        </p:tgtEl>
                                        <p:attrNameLst>
                                          <p:attrName>ppt_w</p:attrName>
                                        </p:attrNameLst>
                                      </p:cBhvr>
                                      <p:tavLst>
                                        <p:tav tm="0">
                                          <p:val>
                                            <p:fltVal val="0"/>
                                          </p:val>
                                        </p:tav>
                                        <p:tav tm="100000">
                                          <p:val>
                                            <p:strVal val="#ppt_w"/>
                                          </p:val>
                                        </p:tav>
                                      </p:tavLst>
                                    </p:anim>
                                    <p:anim calcmode="lin" valueType="num">
                                      <p:cBhvr>
                                        <p:cTn id="15" dur="1000" fill="hold"/>
                                        <p:tgtEl>
                                          <p:spTgt spid="46084"/>
                                        </p:tgtEl>
                                        <p:attrNameLst>
                                          <p:attrName>ppt_h</p:attrName>
                                        </p:attrNameLst>
                                      </p:cBhvr>
                                      <p:tavLst>
                                        <p:tav tm="0">
                                          <p:val>
                                            <p:fltVal val="0"/>
                                          </p:val>
                                        </p:tav>
                                        <p:tav tm="100000">
                                          <p:val>
                                            <p:strVal val="#ppt_h"/>
                                          </p:val>
                                        </p:tav>
                                      </p:tavLst>
                                    </p:anim>
                                    <p:anim calcmode="lin" valueType="num">
                                      <p:cBhvr>
                                        <p:cTn id="16" dur="1000" fill="hold"/>
                                        <p:tgtEl>
                                          <p:spTgt spid="4608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608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46085"/>
                                        </p:tgtEl>
                                        <p:attrNameLst>
                                          <p:attrName>style.visibility</p:attrName>
                                        </p:attrNameLst>
                                      </p:cBhvr>
                                      <p:to>
                                        <p:strVal val="visible"/>
                                      </p:to>
                                    </p:set>
                                    <p:anim calcmode="lin" valueType="num">
                                      <p:cBhvr>
                                        <p:cTn id="21" dur="1000" fill="hold"/>
                                        <p:tgtEl>
                                          <p:spTgt spid="46085"/>
                                        </p:tgtEl>
                                        <p:attrNameLst>
                                          <p:attrName>ppt_w</p:attrName>
                                        </p:attrNameLst>
                                      </p:cBhvr>
                                      <p:tavLst>
                                        <p:tav tm="0">
                                          <p:val>
                                            <p:fltVal val="0"/>
                                          </p:val>
                                        </p:tav>
                                        <p:tav tm="100000">
                                          <p:val>
                                            <p:strVal val="#ppt_w"/>
                                          </p:val>
                                        </p:tav>
                                      </p:tavLst>
                                    </p:anim>
                                    <p:anim calcmode="lin" valueType="num">
                                      <p:cBhvr>
                                        <p:cTn id="22" dur="1000" fill="hold"/>
                                        <p:tgtEl>
                                          <p:spTgt spid="46085"/>
                                        </p:tgtEl>
                                        <p:attrNameLst>
                                          <p:attrName>ppt_h</p:attrName>
                                        </p:attrNameLst>
                                      </p:cBhvr>
                                      <p:tavLst>
                                        <p:tav tm="0">
                                          <p:val>
                                            <p:fltVal val="0"/>
                                          </p:val>
                                        </p:tav>
                                        <p:tav tm="100000">
                                          <p:val>
                                            <p:strVal val="#ppt_h"/>
                                          </p:val>
                                        </p:tav>
                                      </p:tavLst>
                                    </p:anim>
                                    <p:anim calcmode="lin" valueType="num">
                                      <p:cBhvr>
                                        <p:cTn id="23" dur="1000" fill="hold"/>
                                        <p:tgtEl>
                                          <p:spTgt spid="4608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6085"/>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46086"/>
                                        </p:tgtEl>
                                        <p:attrNameLst>
                                          <p:attrName>style.visibility</p:attrName>
                                        </p:attrNameLst>
                                      </p:cBhvr>
                                      <p:to>
                                        <p:strVal val="visible"/>
                                      </p:to>
                                    </p:set>
                                    <p:anim calcmode="lin" valueType="num">
                                      <p:cBhvr>
                                        <p:cTn id="28" dur="1000" fill="hold"/>
                                        <p:tgtEl>
                                          <p:spTgt spid="46086"/>
                                        </p:tgtEl>
                                        <p:attrNameLst>
                                          <p:attrName>ppt_w</p:attrName>
                                        </p:attrNameLst>
                                      </p:cBhvr>
                                      <p:tavLst>
                                        <p:tav tm="0">
                                          <p:val>
                                            <p:fltVal val="0"/>
                                          </p:val>
                                        </p:tav>
                                        <p:tav tm="100000">
                                          <p:val>
                                            <p:strVal val="#ppt_w"/>
                                          </p:val>
                                        </p:tav>
                                      </p:tavLst>
                                    </p:anim>
                                    <p:anim calcmode="lin" valueType="num">
                                      <p:cBhvr>
                                        <p:cTn id="29" dur="1000" fill="hold"/>
                                        <p:tgtEl>
                                          <p:spTgt spid="46086"/>
                                        </p:tgtEl>
                                        <p:attrNameLst>
                                          <p:attrName>ppt_h</p:attrName>
                                        </p:attrNameLst>
                                      </p:cBhvr>
                                      <p:tavLst>
                                        <p:tav tm="0">
                                          <p:val>
                                            <p:fltVal val="0"/>
                                          </p:val>
                                        </p:tav>
                                        <p:tav tm="100000">
                                          <p:val>
                                            <p:strVal val="#ppt_h"/>
                                          </p:val>
                                        </p:tav>
                                      </p:tavLst>
                                    </p:anim>
                                    <p:anim calcmode="lin" valueType="num">
                                      <p:cBhvr>
                                        <p:cTn id="30" dur="1000" fill="hold"/>
                                        <p:tgtEl>
                                          <p:spTgt spid="4608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60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autoUpdateAnimBg="0"/>
      <p:bldP spid="46084" grpId="0" animBg="1" autoUpdateAnimBg="0"/>
      <p:bldP spid="46085" grpId="0" animBg="1" autoUpdateAnimBg="0"/>
      <p:bldP spid="4608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Oval 12"/>
          <p:cNvSpPr>
            <a:spLocks noChangeArrowheads="1"/>
          </p:cNvSpPr>
          <p:nvPr/>
        </p:nvSpPr>
        <p:spPr bwMode="auto">
          <a:xfrm>
            <a:off x="3124200" y="4114800"/>
            <a:ext cx="1295400" cy="1066800"/>
          </a:xfrm>
          <a:prstGeom prst="ellipse">
            <a:avLst/>
          </a:prstGeom>
          <a:solidFill>
            <a:schemeClr val="accent4">
              <a:lumMod val="75000"/>
            </a:schemeClr>
          </a:solidFill>
          <a:ln w="28575">
            <a:solidFill>
              <a:schemeClr val="folHlink"/>
            </a:solidFill>
            <a:round/>
            <a:headEnd/>
            <a:tailEnd/>
          </a:ln>
          <a:effectLst/>
        </p:spPr>
        <p:txBody>
          <a:bodyPr wrap="none" anchor="ctr"/>
          <a:lstStyle/>
          <a:p>
            <a:endParaRPr lang="en-US"/>
          </a:p>
        </p:txBody>
      </p:sp>
      <p:sp>
        <p:nvSpPr>
          <p:cNvPr id="21508" name="Oval 4"/>
          <p:cNvSpPr>
            <a:spLocks noChangeArrowheads="1"/>
          </p:cNvSpPr>
          <p:nvPr/>
        </p:nvSpPr>
        <p:spPr bwMode="auto">
          <a:xfrm>
            <a:off x="3733800" y="1981200"/>
            <a:ext cx="2057400" cy="2133600"/>
          </a:xfrm>
          <a:prstGeom prst="ellipse">
            <a:avLst/>
          </a:prstGeom>
          <a:solidFill>
            <a:schemeClr val="bg2">
              <a:lumMod val="90000"/>
            </a:schemeClr>
          </a:solidFill>
          <a:ln w="28575">
            <a:solidFill>
              <a:schemeClr val="folHlink"/>
            </a:solidFill>
            <a:round/>
            <a:headEnd/>
            <a:tailEnd/>
          </a:ln>
          <a:effectLst/>
        </p:spPr>
        <p:txBody>
          <a:bodyPr wrap="none" anchor="ctr"/>
          <a:lstStyle/>
          <a:p>
            <a:endParaRPr lang="en-US"/>
          </a:p>
        </p:txBody>
      </p:sp>
      <p:sp>
        <p:nvSpPr>
          <p:cNvPr id="21512" name="Oval 8"/>
          <p:cNvSpPr>
            <a:spLocks noChangeArrowheads="1"/>
          </p:cNvSpPr>
          <p:nvPr/>
        </p:nvSpPr>
        <p:spPr bwMode="auto">
          <a:xfrm>
            <a:off x="2286000" y="2286000"/>
            <a:ext cx="2743200" cy="2514600"/>
          </a:xfrm>
          <a:prstGeom prst="ellipse">
            <a:avLst/>
          </a:prstGeom>
          <a:solidFill>
            <a:schemeClr val="accent1">
              <a:lumMod val="40000"/>
              <a:lumOff val="60000"/>
            </a:schemeClr>
          </a:solidFill>
          <a:ln w="28575">
            <a:solidFill>
              <a:schemeClr val="folHlink"/>
            </a:solidFill>
            <a:round/>
            <a:headEnd/>
            <a:tailEnd/>
          </a:ln>
          <a:effectLst/>
        </p:spPr>
        <p:txBody>
          <a:bodyPr wrap="none" anchor="ctr"/>
          <a:lstStyle/>
          <a:p>
            <a:pPr algn="ctr"/>
            <a:endParaRPr lang="en-US">
              <a:solidFill>
                <a:srgbClr val="FF33CC"/>
              </a:solidFill>
              <a:latin typeface="Comic Sans MS" pitchFamily="66" charset="0"/>
            </a:endParaRPr>
          </a:p>
        </p:txBody>
      </p:sp>
      <p:sp>
        <p:nvSpPr>
          <p:cNvPr id="21506" name="Rectangle 2"/>
          <p:cNvSpPr>
            <a:spLocks noGrp="1" noRot="1" noChangeArrowheads="1"/>
          </p:cNvSpPr>
          <p:nvPr>
            <p:ph type="title"/>
          </p:nvPr>
        </p:nvSpPr>
        <p:spPr>
          <a:xfrm>
            <a:off x="1143000" y="0"/>
            <a:ext cx="7010400" cy="1143000"/>
          </a:xfrm>
        </p:spPr>
        <p:txBody>
          <a:bodyPr>
            <a:normAutofit fontScale="90000"/>
          </a:bodyPr>
          <a:lstStyle/>
          <a:p>
            <a:r>
              <a:rPr lang="en-US" dirty="0">
                <a:solidFill>
                  <a:schemeClr val="accent4">
                    <a:lumMod val="75000"/>
                  </a:schemeClr>
                </a:solidFill>
              </a:rPr>
              <a:t>Multiple Sets of Requirements</a:t>
            </a:r>
          </a:p>
        </p:txBody>
      </p:sp>
      <p:grpSp>
        <p:nvGrpSpPr>
          <p:cNvPr id="2" name="Group 5"/>
          <p:cNvGrpSpPr>
            <a:grpSpLocks/>
          </p:cNvGrpSpPr>
          <p:nvPr/>
        </p:nvGrpSpPr>
        <p:grpSpPr bwMode="auto">
          <a:xfrm>
            <a:off x="5029200" y="1828800"/>
            <a:ext cx="2436813" cy="762000"/>
            <a:chOff x="3168" y="1152"/>
            <a:chExt cx="1535" cy="480"/>
          </a:xfrm>
        </p:grpSpPr>
        <p:sp>
          <p:nvSpPr>
            <p:cNvPr id="21510" name="Text Box 6"/>
            <p:cNvSpPr txBox="1">
              <a:spLocks noChangeArrowheads="1"/>
            </p:cNvSpPr>
            <p:nvPr/>
          </p:nvSpPr>
          <p:spPr bwMode="auto">
            <a:xfrm>
              <a:off x="3936" y="1152"/>
              <a:ext cx="767" cy="368"/>
            </a:xfrm>
            <a:prstGeom prst="rect">
              <a:avLst/>
            </a:prstGeom>
            <a:noFill/>
            <a:ln w="9525">
              <a:noFill/>
              <a:miter lim="800000"/>
              <a:headEnd/>
              <a:tailEnd/>
            </a:ln>
            <a:effectLst/>
          </p:spPr>
          <p:txBody>
            <a:bodyPr wrap="none">
              <a:spAutoFit/>
            </a:bodyPr>
            <a:lstStyle/>
            <a:p>
              <a:r>
                <a:rPr lang="en-US" sz="3200" b="1" dirty="0">
                  <a:solidFill>
                    <a:schemeClr val="tx2"/>
                  </a:solidFill>
                  <a:latin typeface="+mn-lt"/>
                </a:rPr>
                <a:t>Major</a:t>
              </a:r>
            </a:p>
          </p:txBody>
        </p:sp>
        <p:sp>
          <p:nvSpPr>
            <p:cNvPr id="21511" name="Line 7"/>
            <p:cNvSpPr>
              <a:spLocks noChangeShapeType="1"/>
            </p:cNvSpPr>
            <p:nvPr/>
          </p:nvSpPr>
          <p:spPr bwMode="auto">
            <a:xfrm flipH="1">
              <a:off x="3168" y="1344"/>
              <a:ext cx="816" cy="288"/>
            </a:xfrm>
            <a:prstGeom prst="line">
              <a:avLst/>
            </a:prstGeom>
            <a:noFill/>
            <a:ln w="28575">
              <a:solidFill>
                <a:schemeClr val="folHlink"/>
              </a:solidFill>
              <a:round/>
              <a:headEnd/>
              <a:tailEnd type="triangle" w="lg" len="med"/>
            </a:ln>
            <a:effectLst/>
          </p:spPr>
          <p:txBody>
            <a:bodyPr wrap="none" anchor="ctr"/>
            <a:lstStyle/>
            <a:p>
              <a:endParaRPr lang="en-US"/>
            </a:p>
          </p:txBody>
        </p:sp>
      </p:grpSp>
      <p:grpSp>
        <p:nvGrpSpPr>
          <p:cNvPr id="3" name="Group 9"/>
          <p:cNvGrpSpPr>
            <a:grpSpLocks/>
          </p:cNvGrpSpPr>
          <p:nvPr/>
        </p:nvGrpSpPr>
        <p:grpSpPr bwMode="auto">
          <a:xfrm>
            <a:off x="4572000" y="3124200"/>
            <a:ext cx="3937856" cy="1295400"/>
            <a:chOff x="3264" y="1920"/>
            <a:chExt cx="2108" cy="768"/>
          </a:xfrm>
        </p:grpSpPr>
        <p:sp>
          <p:nvSpPr>
            <p:cNvPr id="21514" name="Text Box 10"/>
            <p:cNvSpPr txBox="1">
              <a:spLocks noChangeArrowheads="1"/>
            </p:cNvSpPr>
            <p:nvPr/>
          </p:nvSpPr>
          <p:spPr bwMode="auto">
            <a:xfrm>
              <a:off x="3894" y="1920"/>
              <a:ext cx="1478" cy="639"/>
            </a:xfrm>
            <a:prstGeom prst="rect">
              <a:avLst/>
            </a:prstGeom>
            <a:noFill/>
            <a:ln w="9525">
              <a:noFill/>
              <a:miter lim="800000"/>
              <a:headEnd/>
              <a:tailEnd/>
            </a:ln>
            <a:effectLst/>
          </p:spPr>
          <p:txBody>
            <a:bodyPr wrap="none">
              <a:spAutoFit/>
            </a:bodyPr>
            <a:lstStyle/>
            <a:p>
              <a:r>
                <a:rPr lang="en-US" sz="3200" dirty="0">
                  <a:solidFill>
                    <a:schemeClr val="accent1">
                      <a:lumMod val="50000"/>
                    </a:schemeClr>
                  </a:solidFill>
                  <a:latin typeface="+mn-lt"/>
                </a:rPr>
                <a:t>Subject Matter </a:t>
              </a:r>
            </a:p>
            <a:p>
              <a:r>
                <a:rPr lang="en-US" sz="3200" dirty="0">
                  <a:solidFill>
                    <a:schemeClr val="accent1">
                      <a:lumMod val="50000"/>
                    </a:schemeClr>
                  </a:solidFill>
                  <a:latin typeface="+mn-lt"/>
                </a:rPr>
                <a:t>Preparation</a:t>
              </a:r>
            </a:p>
          </p:txBody>
        </p:sp>
        <p:sp>
          <p:nvSpPr>
            <p:cNvPr id="21515" name="Line 11"/>
            <p:cNvSpPr>
              <a:spLocks noChangeShapeType="1"/>
            </p:cNvSpPr>
            <p:nvPr/>
          </p:nvSpPr>
          <p:spPr bwMode="auto">
            <a:xfrm flipH="1">
              <a:off x="3264" y="2208"/>
              <a:ext cx="672" cy="480"/>
            </a:xfrm>
            <a:prstGeom prst="line">
              <a:avLst/>
            </a:prstGeom>
            <a:noFill/>
            <a:ln w="28575">
              <a:solidFill>
                <a:schemeClr val="folHlink"/>
              </a:solidFill>
              <a:round/>
              <a:headEnd/>
              <a:tailEnd type="triangle" w="lg" len="med"/>
            </a:ln>
            <a:effectLst/>
          </p:spPr>
          <p:txBody>
            <a:bodyPr wrap="none" anchor="ctr"/>
            <a:lstStyle/>
            <a:p>
              <a:endParaRPr lang="en-US"/>
            </a:p>
          </p:txBody>
        </p:sp>
      </p:grpSp>
      <p:grpSp>
        <p:nvGrpSpPr>
          <p:cNvPr id="4" name="Group 13"/>
          <p:cNvGrpSpPr>
            <a:grpSpLocks/>
          </p:cNvGrpSpPr>
          <p:nvPr/>
        </p:nvGrpSpPr>
        <p:grpSpPr bwMode="auto">
          <a:xfrm>
            <a:off x="2987675" y="5029201"/>
            <a:ext cx="5130800" cy="795338"/>
            <a:chOff x="1056" y="3024"/>
            <a:chExt cx="3232" cy="501"/>
          </a:xfrm>
        </p:grpSpPr>
        <p:sp>
          <p:nvSpPr>
            <p:cNvPr id="21518" name="Text Box 14"/>
            <p:cNvSpPr txBox="1">
              <a:spLocks noChangeArrowheads="1"/>
            </p:cNvSpPr>
            <p:nvPr/>
          </p:nvSpPr>
          <p:spPr bwMode="auto">
            <a:xfrm>
              <a:off x="1148" y="3195"/>
              <a:ext cx="3140" cy="330"/>
            </a:xfrm>
            <a:prstGeom prst="rect">
              <a:avLst/>
            </a:prstGeom>
            <a:noFill/>
            <a:ln w="9525">
              <a:noFill/>
              <a:miter lim="800000"/>
              <a:headEnd/>
              <a:tailEnd/>
            </a:ln>
            <a:effectLst/>
          </p:spPr>
          <p:txBody>
            <a:bodyPr wrap="none">
              <a:spAutoFit/>
            </a:bodyPr>
            <a:lstStyle/>
            <a:p>
              <a:r>
                <a:rPr lang="en-US" sz="2800" dirty="0">
                  <a:solidFill>
                    <a:schemeClr val="accent4">
                      <a:lumMod val="75000"/>
                    </a:schemeClr>
                  </a:solidFill>
                  <a:latin typeface="+mn-lt"/>
                </a:rPr>
                <a:t>Credential Program Prerequisites</a:t>
              </a:r>
            </a:p>
          </p:txBody>
        </p:sp>
        <p:sp>
          <p:nvSpPr>
            <p:cNvPr id="21519" name="Line 15"/>
            <p:cNvSpPr>
              <a:spLocks noChangeShapeType="1"/>
            </p:cNvSpPr>
            <p:nvPr/>
          </p:nvSpPr>
          <p:spPr bwMode="auto">
            <a:xfrm flipV="1">
              <a:off x="1056" y="3024"/>
              <a:ext cx="480" cy="336"/>
            </a:xfrm>
            <a:prstGeom prst="line">
              <a:avLst/>
            </a:prstGeom>
            <a:noFill/>
            <a:ln w="28575">
              <a:solidFill>
                <a:schemeClr val="folHlink"/>
              </a:solidFill>
              <a:round/>
              <a:headEnd/>
              <a:tailEnd type="triangle" w="lg" len="med"/>
            </a:ln>
            <a:effectLst/>
          </p:spPr>
          <p:txBody>
            <a:bodyPr wrap="none" anchor="ctr"/>
            <a:lstStyle/>
            <a:p>
              <a:endParaRPr lang="en-US"/>
            </a:p>
          </p:txBody>
        </p:sp>
      </p:grpSp>
      <p:sp>
        <p:nvSpPr>
          <p:cNvPr id="21520" name="Text Box 16"/>
          <p:cNvSpPr txBox="1">
            <a:spLocks noChangeArrowheads="1"/>
          </p:cNvSpPr>
          <p:nvPr/>
        </p:nvSpPr>
        <p:spPr bwMode="auto">
          <a:xfrm>
            <a:off x="-837" y="1396425"/>
            <a:ext cx="3750512" cy="584775"/>
          </a:xfrm>
          <a:prstGeom prst="rect">
            <a:avLst/>
          </a:prstGeom>
          <a:noFill/>
          <a:ln w="9525">
            <a:noFill/>
            <a:miter lim="800000"/>
            <a:headEnd/>
            <a:tailEnd/>
          </a:ln>
          <a:effectLst/>
        </p:spPr>
        <p:txBody>
          <a:bodyPr wrap="square">
            <a:spAutoFit/>
          </a:bodyPr>
          <a:lstStyle/>
          <a:p>
            <a:pPr>
              <a:spcBef>
                <a:spcPct val="50000"/>
              </a:spcBef>
            </a:pPr>
            <a:r>
              <a:rPr lang="en-US" sz="3200" dirty="0">
                <a:solidFill>
                  <a:schemeClr val="tx2">
                    <a:lumMod val="50000"/>
                  </a:schemeClr>
                </a:solidFill>
                <a:latin typeface="+mn-lt"/>
              </a:rPr>
              <a:t>For </a:t>
            </a:r>
            <a:r>
              <a:rPr lang="en-US" sz="3200" dirty="0" smtClean="0">
                <a:solidFill>
                  <a:schemeClr val="tx2">
                    <a:lumMod val="50000"/>
                  </a:schemeClr>
                </a:solidFill>
                <a:latin typeface="+mn-lt"/>
              </a:rPr>
              <a:t>future </a:t>
            </a:r>
            <a:r>
              <a:rPr lang="en-US" sz="3200" dirty="0">
                <a:solidFill>
                  <a:schemeClr val="tx2">
                    <a:lumMod val="50000"/>
                  </a:schemeClr>
                </a:solidFill>
                <a:latin typeface="+mn-lt"/>
              </a:rPr>
              <a:t>teachers:</a:t>
            </a:r>
          </a:p>
        </p:txBody>
      </p:sp>
      <p:sp>
        <p:nvSpPr>
          <p:cNvPr id="21507" name="Oval 3"/>
          <p:cNvSpPr>
            <a:spLocks noChangeArrowheads="1"/>
          </p:cNvSpPr>
          <p:nvPr/>
        </p:nvSpPr>
        <p:spPr bwMode="auto">
          <a:xfrm>
            <a:off x="2286000" y="2438400"/>
            <a:ext cx="2362200" cy="2209800"/>
          </a:xfrm>
          <a:prstGeom prst="ellipse">
            <a:avLst/>
          </a:prstGeom>
          <a:solidFill>
            <a:schemeClr val="accent5">
              <a:lumMod val="40000"/>
              <a:lumOff val="60000"/>
            </a:schemeClr>
          </a:solidFill>
          <a:ln w="28575">
            <a:solidFill>
              <a:schemeClr val="folHlink"/>
            </a:solidFill>
            <a:round/>
            <a:headEnd/>
            <a:tailEnd/>
          </a:ln>
          <a:effectLst/>
        </p:spPr>
        <p:txBody>
          <a:bodyPr wrap="none" anchor="ctr"/>
          <a:lstStyle/>
          <a:p>
            <a:pPr algn="ctr"/>
            <a:r>
              <a:rPr lang="en-US" sz="3200" b="1" dirty="0">
                <a:solidFill>
                  <a:schemeClr val="accent5">
                    <a:lumMod val="75000"/>
                  </a:schemeClr>
                </a:solidFill>
                <a:latin typeface="+mn-lt"/>
              </a:rPr>
              <a:t>GE</a:t>
            </a:r>
            <a:endParaRPr lang="en-US" sz="3200" dirty="0">
              <a:solidFill>
                <a:schemeClr val="accent5">
                  <a:lumMod val="75000"/>
                </a:schemeClr>
              </a:solidFill>
              <a:latin typeface="+mn-lt"/>
            </a:endParaRPr>
          </a:p>
        </p:txBody>
      </p:sp>
      <p:sp>
        <p:nvSpPr>
          <p:cNvPr id="21516" name="Oval 12"/>
          <p:cNvSpPr>
            <a:spLocks noChangeArrowheads="1"/>
          </p:cNvSpPr>
          <p:nvPr/>
        </p:nvSpPr>
        <p:spPr bwMode="auto">
          <a:xfrm>
            <a:off x="3124200" y="4114800"/>
            <a:ext cx="1295400" cy="1066800"/>
          </a:xfrm>
          <a:prstGeom prst="ellipse">
            <a:avLst/>
          </a:prstGeom>
          <a:noFill/>
          <a:ln w="28575">
            <a:solidFill>
              <a:schemeClr val="folHlink"/>
            </a:solidFill>
            <a:round/>
            <a:headEnd/>
            <a:tailEnd/>
          </a:ln>
          <a:effectLst/>
        </p:spPr>
        <p:txBody>
          <a:bodyPr wrap="none" anchor="ctr"/>
          <a:lstStyle/>
          <a:p>
            <a:endParaRPr lang="en-US"/>
          </a:p>
        </p:txBody>
      </p:sp>
    </p:spTree>
    <p:extLst>
      <p:ext uri="{BB962C8B-B14F-4D97-AF65-F5344CB8AC3E}">
        <p14:creationId xmlns:p14="http://schemas.microsoft.com/office/powerpoint/2010/main" val="41934207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1000" fill="hold"/>
                                        <p:tgtEl>
                                          <p:spTgt spid="21507"/>
                                        </p:tgtEl>
                                        <p:attrNameLst>
                                          <p:attrName>ppt_w</p:attrName>
                                        </p:attrNameLst>
                                      </p:cBhvr>
                                      <p:tavLst>
                                        <p:tav tm="0">
                                          <p:val>
                                            <p:fltVal val="0"/>
                                          </p:val>
                                        </p:tav>
                                        <p:tav tm="100000">
                                          <p:val>
                                            <p:strVal val="#ppt_w"/>
                                          </p:val>
                                        </p:tav>
                                      </p:tavLst>
                                    </p:anim>
                                    <p:anim calcmode="lin" valueType="num">
                                      <p:cBhvr>
                                        <p:cTn id="8" dur="1000" fill="hold"/>
                                        <p:tgtEl>
                                          <p:spTgt spid="21507"/>
                                        </p:tgtEl>
                                        <p:attrNameLst>
                                          <p:attrName>ppt_h</p:attrName>
                                        </p:attrNameLst>
                                      </p:cBhvr>
                                      <p:tavLst>
                                        <p:tav tm="0">
                                          <p:val>
                                            <p:fltVal val="0"/>
                                          </p:val>
                                        </p:tav>
                                        <p:tav tm="100000">
                                          <p:val>
                                            <p:strVal val="#ppt_h"/>
                                          </p:val>
                                        </p:tav>
                                      </p:tavLst>
                                    </p:anim>
                                    <p:anim calcmode="lin" valueType="num">
                                      <p:cBhvr>
                                        <p:cTn id="9" dur="1000" fill="hold"/>
                                        <p:tgtEl>
                                          <p:spTgt spid="2150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0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21512"/>
                                        </p:tgtEl>
                                        <p:attrNameLst>
                                          <p:attrName>style.visibility</p:attrName>
                                        </p:attrNameLst>
                                      </p:cBhvr>
                                      <p:to>
                                        <p:strVal val="visible"/>
                                      </p:to>
                                    </p:set>
                                    <p:anim calcmode="lin" valueType="num">
                                      <p:cBhvr>
                                        <p:cTn id="14" dur="1000" fill="hold"/>
                                        <p:tgtEl>
                                          <p:spTgt spid="21512"/>
                                        </p:tgtEl>
                                        <p:attrNameLst>
                                          <p:attrName>ppt_w</p:attrName>
                                        </p:attrNameLst>
                                      </p:cBhvr>
                                      <p:tavLst>
                                        <p:tav tm="0">
                                          <p:val>
                                            <p:fltVal val="0"/>
                                          </p:val>
                                        </p:tav>
                                        <p:tav tm="100000">
                                          <p:val>
                                            <p:strVal val="#ppt_w"/>
                                          </p:val>
                                        </p:tav>
                                      </p:tavLst>
                                    </p:anim>
                                    <p:anim calcmode="lin" valueType="num">
                                      <p:cBhvr>
                                        <p:cTn id="15" dur="1000" fill="hold"/>
                                        <p:tgtEl>
                                          <p:spTgt spid="21512"/>
                                        </p:tgtEl>
                                        <p:attrNameLst>
                                          <p:attrName>ppt_h</p:attrName>
                                        </p:attrNameLst>
                                      </p:cBhvr>
                                      <p:tavLst>
                                        <p:tav tm="0">
                                          <p:val>
                                            <p:fltVal val="0"/>
                                          </p:val>
                                        </p:tav>
                                        <p:tav tm="100000">
                                          <p:val>
                                            <p:strVal val="#ppt_h"/>
                                          </p:val>
                                        </p:tav>
                                      </p:tavLst>
                                    </p:anim>
                                    <p:anim calcmode="lin" valueType="num">
                                      <p:cBhvr>
                                        <p:cTn id="16" dur="1000" fill="hold"/>
                                        <p:tgtEl>
                                          <p:spTgt spid="2151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1512"/>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15" presetClass="entr" presetSubtype="0" fill="hold" grpId="0" nodeType="afterEffect">
                                  <p:stCondLst>
                                    <p:cond delay="0"/>
                                  </p:stCondLst>
                                  <p:childTnLst>
                                    <p:set>
                                      <p:cBhvr>
                                        <p:cTn id="25" dur="1" fill="hold">
                                          <p:stCondLst>
                                            <p:cond delay="0"/>
                                          </p:stCondLst>
                                        </p:cTn>
                                        <p:tgtEl>
                                          <p:spTgt spid="21508"/>
                                        </p:tgtEl>
                                        <p:attrNameLst>
                                          <p:attrName>style.visibility</p:attrName>
                                        </p:attrNameLst>
                                      </p:cBhvr>
                                      <p:to>
                                        <p:strVal val="visible"/>
                                      </p:to>
                                    </p:set>
                                    <p:anim calcmode="lin" valueType="num">
                                      <p:cBhvr>
                                        <p:cTn id="26" dur="1000" fill="hold"/>
                                        <p:tgtEl>
                                          <p:spTgt spid="21508"/>
                                        </p:tgtEl>
                                        <p:attrNameLst>
                                          <p:attrName>ppt_w</p:attrName>
                                        </p:attrNameLst>
                                      </p:cBhvr>
                                      <p:tavLst>
                                        <p:tav tm="0">
                                          <p:val>
                                            <p:fltVal val="0"/>
                                          </p:val>
                                        </p:tav>
                                        <p:tav tm="100000">
                                          <p:val>
                                            <p:strVal val="#ppt_w"/>
                                          </p:val>
                                        </p:tav>
                                      </p:tavLst>
                                    </p:anim>
                                    <p:anim calcmode="lin" valueType="num">
                                      <p:cBhvr>
                                        <p:cTn id="27" dur="1000" fill="hold"/>
                                        <p:tgtEl>
                                          <p:spTgt spid="21508"/>
                                        </p:tgtEl>
                                        <p:attrNameLst>
                                          <p:attrName>ppt_h</p:attrName>
                                        </p:attrNameLst>
                                      </p:cBhvr>
                                      <p:tavLst>
                                        <p:tav tm="0">
                                          <p:val>
                                            <p:fltVal val="0"/>
                                          </p:val>
                                        </p:tav>
                                        <p:tav tm="100000">
                                          <p:val>
                                            <p:strVal val="#ppt_h"/>
                                          </p:val>
                                        </p:tav>
                                      </p:tavLst>
                                    </p:anim>
                                    <p:anim calcmode="lin" valueType="num">
                                      <p:cBhvr>
                                        <p:cTn id="28" dur="1000" fill="hold"/>
                                        <p:tgtEl>
                                          <p:spTgt spid="21508"/>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1508"/>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1+#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15" presetClass="entr" presetSubtype="0" fill="hold" grpId="0" nodeType="afterEffect">
                                  <p:stCondLst>
                                    <p:cond delay="0"/>
                                  </p:stCondLst>
                                  <p:childTnLst>
                                    <p:set>
                                      <p:cBhvr>
                                        <p:cTn id="37" dur="1" fill="hold">
                                          <p:stCondLst>
                                            <p:cond delay="0"/>
                                          </p:stCondLst>
                                        </p:cTn>
                                        <p:tgtEl>
                                          <p:spTgt spid="21516"/>
                                        </p:tgtEl>
                                        <p:attrNameLst>
                                          <p:attrName>style.visibility</p:attrName>
                                        </p:attrNameLst>
                                      </p:cBhvr>
                                      <p:to>
                                        <p:strVal val="visible"/>
                                      </p:to>
                                    </p:set>
                                    <p:anim calcmode="lin" valueType="num">
                                      <p:cBhvr>
                                        <p:cTn id="38" dur="1000" fill="hold"/>
                                        <p:tgtEl>
                                          <p:spTgt spid="21516"/>
                                        </p:tgtEl>
                                        <p:attrNameLst>
                                          <p:attrName>ppt_w</p:attrName>
                                        </p:attrNameLst>
                                      </p:cBhvr>
                                      <p:tavLst>
                                        <p:tav tm="0">
                                          <p:val>
                                            <p:fltVal val="0"/>
                                          </p:val>
                                        </p:tav>
                                        <p:tav tm="100000">
                                          <p:val>
                                            <p:strVal val="#ppt_w"/>
                                          </p:val>
                                        </p:tav>
                                      </p:tavLst>
                                    </p:anim>
                                    <p:anim calcmode="lin" valueType="num">
                                      <p:cBhvr>
                                        <p:cTn id="39" dur="1000" fill="hold"/>
                                        <p:tgtEl>
                                          <p:spTgt spid="21516"/>
                                        </p:tgtEl>
                                        <p:attrNameLst>
                                          <p:attrName>ppt_h</p:attrName>
                                        </p:attrNameLst>
                                      </p:cBhvr>
                                      <p:tavLst>
                                        <p:tav tm="0">
                                          <p:val>
                                            <p:fltVal val="0"/>
                                          </p:val>
                                        </p:tav>
                                        <p:tav tm="100000">
                                          <p:val>
                                            <p:strVal val="#ppt_h"/>
                                          </p:val>
                                        </p:tav>
                                      </p:tavLst>
                                    </p:anim>
                                    <p:anim calcmode="lin" valueType="num">
                                      <p:cBhvr>
                                        <p:cTn id="40" dur="1000" fill="hold"/>
                                        <p:tgtEl>
                                          <p:spTgt spid="21516"/>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21516"/>
                                        </p:tgtEl>
                                        <p:attrNameLst>
                                          <p:attrName>ppt_y</p:attrName>
                                        </p:attrNameLst>
                                      </p:cBhvr>
                                      <p:tavLst>
                                        <p:tav tm="0" fmla="#ppt_y+(sin(-2*pi*(1-$))*-#ppt_x+cos(-2*pi*(1-$))*(1-#ppt_y))*(1-$)">
                                          <p:val>
                                            <p:fltVal val="0"/>
                                          </p:val>
                                        </p:tav>
                                        <p:tav tm="100000">
                                          <p:val>
                                            <p:fltVal val="1"/>
                                          </p:val>
                                        </p:tav>
                                      </p:tavLst>
                                    </p:anim>
                                  </p:childTnLst>
                                </p:cTn>
                              </p:par>
                              <p:par>
                                <p:cTn id="42" presetID="2" presetClass="entr" presetSubtype="12"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0-#ppt_w/2"/>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par>
                                <p:cTn id="46" presetID="15"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1000" fill="hold"/>
                                        <p:tgtEl>
                                          <p:spTgt spid="17"/>
                                        </p:tgtEl>
                                        <p:attrNameLst>
                                          <p:attrName>ppt_w</p:attrName>
                                        </p:attrNameLst>
                                      </p:cBhvr>
                                      <p:tavLst>
                                        <p:tav tm="0">
                                          <p:val>
                                            <p:fltVal val="0"/>
                                          </p:val>
                                        </p:tav>
                                        <p:tav tm="100000">
                                          <p:val>
                                            <p:strVal val="#ppt_w"/>
                                          </p:val>
                                        </p:tav>
                                      </p:tavLst>
                                    </p:anim>
                                    <p:anim calcmode="lin" valueType="num">
                                      <p:cBhvr>
                                        <p:cTn id="49" dur="1000" fill="hold"/>
                                        <p:tgtEl>
                                          <p:spTgt spid="17"/>
                                        </p:tgtEl>
                                        <p:attrNameLst>
                                          <p:attrName>ppt_h</p:attrName>
                                        </p:attrNameLst>
                                      </p:cBhvr>
                                      <p:tavLst>
                                        <p:tav tm="0">
                                          <p:val>
                                            <p:fltVal val="0"/>
                                          </p:val>
                                        </p:tav>
                                        <p:tav tm="100000">
                                          <p:val>
                                            <p:strVal val="#ppt_h"/>
                                          </p:val>
                                        </p:tav>
                                      </p:tavLst>
                                    </p:anim>
                                    <p:anim calcmode="lin" valueType="num">
                                      <p:cBhvr>
                                        <p:cTn id="50"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508" grpId="0" animBg="1"/>
      <p:bldP spid="21512" grpId="0" animBg="1"/>
      <p:bldP spid="21507" grpId="0" animBg="1" autoUpdateAnimBg="0"/>
      <p:bldP spid="215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3933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marL="54864" indent="0" eaLnBrk="1" fontAlgn="auto" hangingPunct="1">
              <a:spcAft>
                <a:spcPts val="0"/>
              </a:spcAft>
              <a:defRPr/>
            </a:pPr>
            <a:r>
              <a:rPr lang="en-US" sz="4000" dirty="0" smtClean="0">
                <a:solidFill>
                  <a:schemeClr val="accent5"/>
                </a:solidFill>
                <a:cs typeface="Tahoma" pitchFamily="34" charset="0"/>
              </a:rPr>
              <a:t>Pathways to a Bachelor’s Degree</a:t>
            </a:r>
            <a:endParaRPr lang="en-US" sz="4000" dirty="0">
              <a:solidFill>
                <a:schemeClr val="accent5"/>
              </a:solidFill>
              <a:cs typeface="Tahoma" pitchFamily="34" charset="0"/>
            </a:endParaRPr>
          </a:p>
        </p:txBody>
      </p:sp>
      <p:sp>
        <p:nvSpPr>
          <p:cNvPr id="13315" name="Content Placeholder 2"/>
          <p:cNvSpPr>
            <a:spLocks noGrp="1"/>
          </p:cNvSpPr>
          <p:nvPr>
            <p:ph idx="1"/>
          </p:nvPr>
        </p:nvSpPr>
        <p:spPr>
          <a:xfrm>
            <a:off x="228600" y="1447800"/>
            <a:ext cx="8763000" cy="1173163"/>
          </a:xfrm>
        </p:spPr>
        <p:txBody>
          <a:bodyPr/>
          <a:lstStyle/>
          <a:p>
            <a:pPr algn="ctr" eaLnBrk="1" hangingPunct="1">
              <a:buFontTx/>
              <a:buNone/>
            </a:pPr>
            <a:r>
              <a:rPr lang="en-US" dirty="0" smtClean="0"/>
              <a:t>Choose a major to suit your area of expertise:</a:t>
            </a:r>
          </a:p>
          <a:p>
            <a:pPr eaLnBrk="1" hangingPunct="1">
              <a:buFontTx/>
              <a:buNone/>
            </a:pPr>
            <a:endParaRPr lang="en-US" dirty="0" smtClean="0">
              <a:solidFill>
                <a:schemeClr val="accent5">
                  <a:lumMod val="60000"/>
                  <a:lumOff val="40000"/>
                </a:schemeClr>
              </a:solidFill>
              <a:latin typeface="Lucida Fax" pitchFamily="18" charset="0"/>
            </a:endParaRPr>
          </a:p>
          <a:p>
            <a:pPr eaLnBrk="1" hangingPunct="1">
              <a:buFontTx/>
              <a:buNone/>
            </a:pPr>
            <a:endParaRPr lang="en-US" dirty="0" smtClean="0">
              <a:latin typeface="Lucida Fax" pitchFamily="18" charset="0"/>
            </a:endParaRPr>
          </a:p>
        </p:txBody>
      </p:sp>
      <p:graphicFrame>
        <p:nvGraphicFramePr>
          <p:cNvPr id="3" name="Diagram 2"/>
          <p:cNvGraphicFramePr/>
          <p:nvPr>
            <p:extLst>
              <p:ext uri="{D42A27DB-BD31-4B8C-83A1-F6EECF244321}">
                <p14:modId xmlns:p14="http://schemas.microsoft.com/office/powerpoint/2010/main" val="2461203427"/>
              </p:ext>
            </p:extLst>
          </p:nvPr>
        </p:nvGraphicFramePr>
        <p:xfrm>
          <a:off x="1143000" y="2209800"/>
          <a:ext cx="7086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481200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2988" y="76200"/>
            <a:ext cx="85344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4864" algn="l" fontAlgn="auto">
              <a:spcAft>
                <a:spcPts val="0"/>
              </a:spcAft>
              <a:defRPr/>
            </a:pPr>
            <a:r>
              <a:rPr lang="en-US" sz="4000" b="0" dirty="0" smtClean="0">
                <a:solidFill>
                  <a:schemeClr val="accent5"/>
                </a:solidFill>
                <a:cs typeface="Tahoma" pitchFamily="34" charset="0"/>
              </a:rPr>
              <a:t>Pathways to a Bachelor’s Degree</a:t>
            </a:r>
            <a:endParaRPr lang="en-US" sz="4000" b="0" dirty="0">
              <a:solidFill>
                <a:schemeClr val="accent5"/>
              </a:solidFill>
              <a:cs typeface="Tahoma" pitchFamily="34" charset="0"/>
            </a:endParaRPr>
          </a:p>
        </p:txBody>
      </p:sp>
      <p:sp>
        <p:nvSpPr>
          <p:cNvPr id="5" name="Content Placeholder 2"/>
          <p:cNvSpPr txBox="1">
            <a:spLocks/>
          </p:cNvSpPr>
          <p:nvPr/>
        </p:nvSpPr>
        <p:spPr>
          <a:xfrm>
            <a:off x="228600" y="1142049"/>
            <a:ext cx="8763000" cy="11731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Tx/>
              <a:buNone/>
            </a:pPr>
            <a:r>
              <a:rPr lang="en-US" b="0" dirty="0" smtClean="0"/>
              <a:t>Choose a major to suit your area of expertise:</a:t>
            </a:r>
          </a:p>
          <a:p>
            <a:pPr fontAlgn="auto">
              <a:spcAft>
                <a:spcPts val="0"/>
              </a:spcAft>
              <a:buFontTx/>
              <a:buNone/>
            </a:pPr>
            <a:endParaRPr lang="en-US" b="0" dirty="0" smtClean="0">
              <a:latin typeface="Lucida Fax" pitchFamily="18" charset="0"/>
            </a:endParaRPr>
          </a:p>
          <a:p>
            <a:pPr fontAlgn="auto">
              <a:spcAft>
                <a:spcPts val="0"/>
              </a:spcAft>
              <a:buFontTx/>
              <a:buNone/>
            </a:pPr>
            <a:endParaRPr lang="en-US" b="0" dirty="0" smtClean="0">
              <a:latin typeface="Lucida Fax" pitchFamily="18" charset="0"/>
            </a:endParaRPr>
          </a:p>
        </p:txBody>
      </p:sp>
      <p:graphicFrame>
        <p:nvGraphicFramePr>
          <p:cNvPr id="6" name="Diagram 5"/>
          <p:cNvGraphicFramePr/>
          <p:nvPr>
            <p:extLst>
              <p:ext uri="{D42A27DB-BD31-4B8C-83A1-F6EECF244321}">
                <p14:modId xmlns:p14="http://schemas.microsoft.com/office/powerpoint/2010/main" val="3607102118"/>
              </p:ext>
            </p:extLst>
          </p:nvPr>
        </p:nvGraphicFramePr>
        <p:xfrm>
          <a:off x="1104900" y="1981200"/>
          <a:ext cx="7010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128127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smtClean="0">
                <a:solidFill>
                  <a:srgbClr val="65B131">
                    <a:alpha val="64000"/>
                  </a:srgbClr>
                </a:solidFill>
                <a:cs typeface="Arial" pitchFamily="34" charset="0"/>
              </a:rPr>
              <a:t>3</a:t>
            </a:r>
            <a:endParaRPr lang="en-US" sz="17000" b="1" dirty="0">
              <a:solidFill>
                <a:srgbClr val="65B131">
                  <a:alpha val="64000"/>
                </a:srgbClr>
              </a:solidFill>
              <a:cs typeface="Arial" pitchFamily="34" charset="0"/>
            </a:endParaRPr>
          </a:p>
        </p:txBody>
      </p:sp>
      <p:sp>
        <p:nvSpPr>
          <p:cNvPr id="8" name="Title 7"/>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Credential Program</a:t>
            </a:r>
            <a:endParaRPr lang="en-US" sz="2800" dirty="0"/>
          </a:p>
        </p:txBody>
      </p:sp>
      <p:sp>
        <p:nvSpPr>
          <p:cNvPr id="9" name="Text Placeholder 8"/>
          <p:cNvSpPr>
            <a:spLocks noGrp="1"/>
          </p:cNvSpPr>
          <p:nvPr>
            <p:ph type="body" idx="1"/>
          </p:nvPr>
        </p:nvSpPr>
        <p:spPr/>
        <p:txBody>
          <a:bodyPr vert="horz" lIns="91440" tIns="45720" rIns="91440" bIns="45720" rtlCol="0" anchor="b">
            <a:normAutofit/>
          </a:bodyPr>
          <a:lstStyle/>
          <a:p>
            <a:pPr>
              <a:spcBef>
                <a:spcPts val="0"/>
              </a:spcBef>
            </a:pPr>
            <a:r>
              <a:rPr lang="en-US" sz="1700" b="1" dirty="0" smtClean="0">
                <a:solidFill>
                  <a:prstClr val="black">
                    <a:lumMod val="75000"/>
                    <a:lumOff val="25000"/>
                  </a:prstClr>
                </a:solidFill>
              </a:rPr>
              <a:t>Multiple Subject, Single Subject, and Special Education</a:t>
            </a:r>
            <a:endParaRPr lang="en-US" sz="1700" b="1" dirty="0">
              <a:solidFill>
                <a:prstClr val="black">
                  <a:lumMod val="75000"/>
                  <a:lumOff val="2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noAutofit/>
          </a:bodyPr>
          <a:lstStyle/>
          <a:p>
            <a:pPr marL="54864" indent="0" algn="ctr" eaLnBrk="1" fontAlgn="auto" hangingPunct="1">
              <a:spcAft>
                <a:spcPts val="0"/>
              </a:spcAft>
              <a:defRPr/>
            </a:pPr>
            <a:r>
              <a:rPr lang="en-US" sz="4000" dirty="0">
                <a:solidFill>
                  <a:schemeClr val="accent2">
                    <a:lumMod val="75000"/>
                  </a:schemeClr>
                </a:solidFill>
                <a:cs typeface="Tahoma" pitchFamily="34" charset="0"/>
              </a:rPr>
              <a:t>What is a Credential Program?</a:t>
            </a:r>
          </a:p>
        </p:txBody>
      </p:sp>
      <p:sp>
        <p:nvSpPr>
          <p:cNvPr id="6147" name="Rectangle 3"/>
          <p:cNvSpPr>
            <a:spLocks noGrp="1" noChangeArrowheads="1"/>
          </p:cNvSpPr>
          <p:nvPr>
            <p:ph idx="1"/>
          </p:nvPr>
        </p:nvSpPr>
        <p:spPr/>
        <p:txBody>
          <a:bodyPr>
            <a:normAutofit/>
          </a:bodyPr>
          <a:lstStyle/>
          <a:p>
            <a:pPr eaLnBrk="1" fontAlgn="auto" hangingPunct="1">
              <a:spcBef>
                <a:spcPts val="0"/>
              </a:spcBef>
              <a:spcAft>
                <a:spcPts val="0"/>
              </a:spcAft>
              <a:buFont typeface="Wingdings" panose="05000000000000000000" pitchFamily="2" charset="2"/>
              <a:buChar char="Ø"/>
              <a:defRPr/>
            </a:pPr>
            <a:r>
              <a:rPr lang="en-US" dirty="0"/>
              <a:t>Traditionally </a:t>
            </a:r>
            <a:r>
              <a:rPr lang="en-US" dirty="0" smtClean="0"/>
              <a:t>, a two semester program following the Bachelor’s degree; sometimes referred to as a 5</a:t>
            </a:r>
            <a:r>
              <a:rPr lang="en-US" baseline="30000" dirty="0" smtClean="0"/>
              <a:t>th</a:t>
            </a:r>
            <a:r>
              <a:rPr lang="en-US" dirty="0" smtClean="0"/>
              <a:t> year program.</a:t>
            </a:r>
            <a:endParaRPr lang="en-US" dirty="0"/>
          </a:p>
          <a:p>
            <a:pPr eaLnBrk="1" fontAlgn="auto" hangingPunct="1">
              <a:spcBef>
                <a:spcPts val="0"/>
              </a:spcBef>
              <a:spcAft>
                <a:spcPts val="0"/>
              </a:spcAft>
              <a:buFont typeface="Wingdings" pitchFamily="2" charset="2"/>
              <a:buNone/>
              <a:defRPr/>
            </a:pPr>
            <a:endParaRPr lang="en-US" dirty="0"/>
          </a:p>
          <a:p>
            <a:pPr eaLnBrk="1" fontAlgn="auto" hangingPunct="1">
              <a:spcBef>
                <a:spcPts val="0"/>
              </a:spcBef>
              <a:spcAft>
                <a:spcPts val="0"/>
              </a:spcAft>
              <a:buFont typeface="Wingdings" panose="05000000000000000000" pitchFamily="2" charset="2"/>
              <a:buChar char="Ø"/>
              <a:defRPr/>
            </a:pPr>
            <a:r>
              <a:rPr lang="en-US" dirty="0"/>
              <a:t>Includes student teaching</a:t>
            </a:r>
          </a:p>
          <a:p>
            <a:pPr>
              <a:spcBef>
                <a:spcPts val="0"/>
              </a:spcBef>
              <a:buFont typeface="Wingdings" panose="05000000000000000000" pitchFamily="2" charset="2"/>
              <a:buChar char="Ø"/>
              <a:defRPr/>
            </a:pPr>
            <a:endParaRPr lang="en-US" dirty="0"/>
          </a:p>
          <a:p>
            <a:pPr eaLnBrk="1" fontAlgn="auto" hangingPunct="1">
              <a:spcBef>
                <a:spcPts val="0"/>
              </a:spcBef>
              <a:spcAft>
                <a:spcPts val="0"/>
              </a:spcAft>
              <a:buFont typeface="Wingdings" panose="05000000000000000000" pitchFamily="2" charset="2"/>
              <a:buChar char="Ø"/>
              <a:defRPr/>
            </a:pPr>
            <a:r>
              <a:rPr lang="en-US" dirty="0"/>
              <a:t>PEDOGOGY! Credential programs teach the methodology and practical applications of how to be a teacher</a:t>
            </a:r>
          </a:p>
          <a:p>
            <a:pPr algn="ctr" eaLnBrk="1" fontAlgn="auto" hangingPunct="1">
              <a:spcBef>
                <a:spcPts val="0"/>
              </a:spcBef>
              <a:spcAft>
                <a:spcPts val="0"/>
              </a:spcAft>
              <a:buFont typeface="Wingdings" pitchFamily="2" charset="2"/>
              <a:buNone/>
              <a:defRPr/>
            </a:pPr>
            <a:endParaRPr lang="en-US" dirty="0"/>
          </a:p>
        </p:txBody>
      </p:sp>
    </p:spTree>
    <p:extLst>
      <p:ext uri="{BB962C8B-B14F-4D97-AF65-F5344CB8AC3E}">
        <p14:creationId xmlns:p14="http://schemas.microsoft.com/office/powerpoint/2010/main" val="323412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125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6147">
                                            <p:txEl>
                                              <p:pRg st="0" end="0"/>
                                            </p:txEl>
                                          </p:spTgt>
                                        </p:tgtEl>
                                      </p:cBhvr>
                                    </p:animEffect>
                                  </p:childTnLst>
                                </p:cTn>
                              </p:par>
                            </p:childTnLst>
                          </p:cTn>
                        </p:par>
                        <p:par>
                          <p:cTn id="10" fill="hold">
                            <p:stCondLst>
                              <p:cond delay="1250"/>
                            </p:stCondLst>
                            <p:childTnLst>
                              <p:par>
                                <p:cTn id="11" presetID="53" presetClass="entr" presetSubtype="16" fill="hold" grpId="0" nodeType="after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p:cTn id="13" dur="125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14" dur="1250" fill="hold"/>
                                        <p:tgtEl>
                                          <p:spTgt spid="6147">
                                            <p:txEl>
                                              <p:pRg st="2" end="2"/>
                                            </p:txEl>
                                          </p:spTgt>
                                        </p:tgtEl>
                                        <p:attrNameLst>
                                          <p:attrName>ppt_h</p:attrName>
                                        </p:attrNameLst>
                                      </p:cBhvr>
                                      <p:tavLst>
                                        <p:tav tm="0">
                                          <p:val>
                                            <p:fltVal val="0"/>
                                          </p:val>
                                        </p:tav>
                                        <p:tav tm="100000">
                                          <p:val>
                                            <p:strVal val="#ppt_h"/>
                                          </p:val>
                                        </p:tav>
                                      </p:tavLst>
                                    </p:anim>
                                    <p:animEffect transition="in" filter="fade">
                                      <p:cBhvr>
                                        <p:cTn id="15" dur="1250"/>
                                        <p:tgtEl>
                                          <p:spTgt spid="6147">
                                            <p:txEl>
                                              <p:pRg st="2" end="2"/>
                                            </p:txEl>
                                          </p:spTgt>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 calcmode="lin" valueType="num">
                                      <p:cBhvr>
                                        <p:cTn id="19" dur="125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20" dur="1250" fill="hold"/>
                                        <p:tgtEl>
                                          <p:spTgt spid="6147">
                                            <p:txEl>
                                              <p:pRg st="4" end="4"/>
                                            </p:txEl>
                                          </p:spTgt>
                                        </p:tgtEl>
                                        <p:attrNameLst>
                                          <p:attrName>ppt_h</p:attrName>
                                        </p:attrNameLst>
                                      </p:cBhvr>
                                      <p:tavLst>
                                        <p:tav tm="0">
                                          <p:val>
                                            <p:fltVal val="0"/>
                                          </p:val>
                                        </p:tav>
                                        <p:tav tm="100000">
                                          <p:val>
                                            <p:strVal val="#ppt_h"/>
                                          </p:val>
                                        </p:tav>
                                      </p:tavLst>
                                    </p:anim>
                                    <p:animEffect transition="in" filter="fade">
                                      <p:cBhvr>
                                        <p:cTn id="21" dur="125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981200"/>
            <a:ext cx="6858000" cy="1446550"/>
          </a:xfrm>
          <a:prstGeom prst="rect">
            <a:avLst/>
          </a:prstGeom>
          <a:noFill/>
        </p:spPr>
        <p:txBody>
          <a:bodyPr wrap="square" rtlCol="0">
            <a:spAutoFit/>
          </a:bodyPr>
          <a:lstStyle/>
          <a:p>
            <a:pPr algn="ctr"/>
            <a:r>
              <a:rPr lang="en-US" sz="4400" b="0" dirty="0" smtClean="0">
                <a:solidFill>
                  <a:schemeClr val="accent2">
                    <a:lumMod val="75000"/>
                  </a:schemeClr>
                </a:solidFill>
                <a:latin typeface="+mj-lt"/>
                <a:ea typeface="Tahoma" panose="020B0604030504040204" pitchFamily="34" charset="0"/>
                <a:cs typeface="Tahoma" panose="020B0604030504040204" pitchFamily="34" charset="0"/>
              </a:rPr>
              <a:t>What type of credential do you need?</a:t>
            </a:r>
            <a:endParaRPr lang="en-US" sz="4400" b="0" dirty="0">
              <a:solidFill>
                <a:schemeClr val="accent2">
                  <a:lumMod val="75000"/>
                </a:schemeClr>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65881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737217" y="609600"/>
            <a:ext cx="7696200" cy="1143000"/>
          </a:xfrm>
        </p:spPr>
        <p:txBody>
          <a:bodyPr anchor="ctr">
            <a:noAutofit/>
          </a:bodyPr>
          <a:lstStyle/>
          <a:p>
            <a:pPr algn="ctr" eaLnBrk="1" hangingPunct="1">
              <a:defRPr/>
            </a:pPr>
            <a:r>
              <a:rPr lang="en-US" sz="4000" dirty="0" smtClean="0">
                <a:solidFill>
                  <a:schemeClr val="accent2">
                    <a:lumMod val="75000"/>
                  </a:schemeClr>
                </a:solidFill>
                <a:effectLst/>
                <a:cs typeface="Tahoma" pitchFamily="34" charset="0"/>
              </a:rPr>
              <a:t>What Does a Multiple Subject Credential Authorize You to Teach?</a:t>
            </a:r>
          </a:p>
        </p:txBody>
      </p:sp>
      <p:sp>
        <p:nvSpPr>
          <p:cNvPr id="74755" name="Rectangle 3"/>
          <p:cNvSpPr>
            <a:spLocks noGrp="1" noChangeArrowheads="1"/>
          </p:cNvSpPr>
          <p:nvPr>
            <p:ph type="body" idx="4294967295"/>
          </p:nvPr>
        </p:nvSpPr>
        <p:spPr>
          <a:xfrm>
            <a:off x="914400" y="2136949"/>
            <a:ext cx="7696200" cy="2362200"/>
          </a:xfrm>
        </p:spPr>
        <p:txBody>
          <a:bodyPr>
            <a:normAutofit/>
          </a:bodyPr>
          <a:lstStyle/>
          <a:p>
            <a:pPr marL="0" indent="0">
              <a:buNone/>
              <a:defRPr/>
            </a:pPr>
            <a:r>
              <a:rPr lang="en-US" dirty="0"/>
              <a:t>The Multiple Subject Teaching Credential authorizes the holder to teach all subjects in a self-contained </a:t>
            </a:r>
            <a:r>
              <a:rPr lang="en-US" dirty="0" smtClean="0"/>
              <a:t>classroom</a:t>
            </a:r>
            <a:r>
              <a:rPr lang="en-US" dirty="0"/>
              <a:t>, such as the classrooms in most elementary </a:t>
            </a:r>
            <a:r>
              <a:rPr lang="en-US" dirty="0" smtClean="0"/>
              <a:t>schools. </a:t>
            </a:r>
          </a:p>
          <a:p>
            <a:pPr eaLnBrk="1" hangingPunct="1">
              <a:buFont typeface="Wingdings" pitchFamily="2" charset="2"/>
              <a:buNone/>
              <a:defRPr/>
            </a:pPr>
            <a:endParaRPr lang="en-US" dirty="0" smtClean="0">
              <a:effectLst>
                <a:outerShdw blurRad="38100" dist="38100" dir="2700000" algn="tl">
                  <a:srgbClr val="C0C0C0"/>
                </a:outerShdw>
              </a:effectLst>
            </a:endParaRPr>
          </a:p>
          <a:p>
            <a:pPr eaLnBrk="1" hangingPunct="1">
              <a:buFont typeface="Wingdings" pitchFamily="2" charset="2"/>
              <a:buNone/>
              <a:defRPr/>
            </a:pPr>
            <a:endParaRPr lang="en-US" dirty="0" smtClean="0">
              <a:effectLst>
                <a:outerShdw blurRad="38100" dist="38100" dir="2700000" algn="tl">
                  <a:srgbClr val="C0C0C0"/>
                </a:outerShdw>
              </a:effectLst>
            </a:endParaRPr>
          </a:p>
        </p:txBody>
      </p:sp>
      <p:pic>
        <p:nvPicPr>
          <p:cNvPr id="1026" name="Picture 2" descr="http://www.menteach.org/files/images/MaleESTeach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117" y="4495800"/>
            <a:ext cx="3200400" cy="2026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912315"/>
      </p:ext>
    </p:extLst>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990600" y="533400"/>
            <a:ext cx="7696200" cy="1143000"/>
          </a:xfrm>
        </p:spPr>
        <p:txBody>
          <a:bodyPr anchor="ctr">
            <a:noAutofit/>
          </a:bodyPr>
          <a:lstStyle/>
          <a:p>
            <a:pPr algn="ctr" eaLnBrk="1" hangingPunct="1">
              <a:defRPr/>
            </a:pPr>
            <a:r>
              <a:rPr lang="en-US" sz="4000" dirty="0" smtClean="0">
                <a:solidFill>
                  <a:schemeClr val="accent2">
                    <a:lumMod val="75000"/>
                  </a:schemeClr>
                </a:solidFill>
                <a:effectLst/>
                <a:cs typeface="Tahoma" pitchFamily="34" charset="0"/>
              </a:rPr>
              <a:t>What Does a Single Subject Credential Authorize You to Teach?</a:t>
            </a:r>
          </a:p>
        </p:txBody>
      </p:sp>
      <p:sp>
        <p:nvSpPr>
          <p:cNvPr id="18435" name="Rectangle 3"/>
          <p:cNvSpPr>
            <a:spLocks noGrp="1" noChangeArrowheads="1"/>
          </p:cNvSpPr>
          <p:nvPr>
            <p:ph type="body" idx="4294967295"/>
          </p:nvPr>
        </p:nvSpPr>
        <p:spPr>
          <a:xfrm>
            <a:off x="609600" y="2209800"/>
            <a:ext cx="8534400" cy="2667000"/>
          </a:xfrm>
        </p:spPr>
        <p:txBody>
          <a:bodyPr>
            <a:normAutofit/>
          </a:bodyPr>
          <a:lstStyle/>
          <a:p>
            <a:pPr marL="0" indent="0">
              <a:buNone/>
            </a:pPr>
            <a:r>
              <a:rPr lang="en-US" dirty="0" smtClean="0"/>
              <a:t>The </a:t>
            </a:r>
            <a:r>
              <a:rPr lang="en-US" dirty="0"/>
              <a:t>Single Subject Teaching Credential authorizes the holder to teach the specific subject(s) named on the </a:t>
            </a:r>
            <a:r>
              <a:rPr lang="en-US" dirty="0" smtClean="0"/>
              <a:t>credential </a:t>
            </a:r>
            <a:r>
              <a:rPr lang="en-US" dirty="0"/>
              <a:t>in departmentalized classes, such as those in most middle schools and high </a:t>
            </a:r>
            <a:r>
              <a:rPr lang="en-US" dirty="0" smtClean="0"/>
              <a:t>schools.</a:t>
            </a:r>
          </a:p>
        </p:txBody>
      </p:sp>
      <p:pic>
        <p:nvPicPr>
          <p:cNvPr id="18439" name="Picture 10" descr="MPj04385490000[1]"/>
          <p:cNvPicPr>
            <a:picLocks noChangeAspect="1" noChangeArrowheads="1"/>
          </p:cNvPicPr>
          <p:nvPr/>
        </p:nvPicPr>
        <p:blipFill>
          <a:blip r:embed="rId3" cstate="print"/>
          <a:srcRect/>
          <a:stretch>
            <a:fillRect/>
          </a:stretch>
        </p:blipFill>
        <p:spPr bwMode="auto">
          <a:xfrm>
            <a:off x="5562600" y="5105400"/>
            <a:ext cx="1295400" cy="1066800"/>
          </a:xfrm>
          <a:prstGeom prst="rect">
            <a:avLst/>
          </a:prstGeom>
          <a:noFill/>
          <a:ln w="9525">
            <a:noFill/>
            <a:miter lim="800000"/>
            <a:headEnd/>
            <a:tailEnd/>
          </a:ln>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38400" y="5105400"/>
            <a:ext cx="1466633" cy="106680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38600" y="5105400"/>
            <a:ext cx="1433209" cy="1066800"/>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951372" y="5105400"/>
            <a:ext cx="1354427" cy="1066800"/>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82253" y="5105400"/>
            <a:ext cx="1503747" cy="1066800"/>
          </a:xfrm>
          <a:prstGeom prst="rect">
            <a:avLst/>
          </a:prstGeom>
        </p:spPr>
      </p:pic>
    </p:spTree>
    <p:extLst>
      <p:ext uri="{BB962C8B-B14F-4D97-AF65-F5344CB8AC3E}">
        <p14:creationId xmlns:p14="http://schemas.microsoft.com/office/powerpoint/2010/main" val="2793783828"/>
      </p:ext>
    </p:extLst>
  </p:cSld>
  <p:clrMapOvr>
    <a:masterClrMapping/>
  </p:clrMapOvr>
  <p:transition spd="med">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sz="4000" dirty="0" smtClean="0">
                <a:solidFill>
                  <a:schemeClr val="accent2">
                    <a:lumMod val="75000"/>
                  </a:schemeClr>
                </a:solidFill>
                <a:effectLst/>
                <a:cs typeface="Tahoma" pitchFamily="34" charset="0"/>
              </a:rPr>
              <a:t>What Does a Education Specialist Credential Authorize You to Teach?</a:t>
            </a:r>
            <a:endParaRPr lang="en-US" sz="4000" dirty="0">
              <a:solidFill>
                <a:schemeClr val="accent2">
                  <a:lumMod val="75000"/>
                </a:schemeClr>
              </a:solidFill>
            </a:endParaRPr>
          </a:p>
        </p:txBody>
      </p:sp>
      <p:sp>
        <p:nvSpPr>
          <p:cNvPr id="19459" name="Content Placeholder 2"/>
          <p:cNvSpPr>
            <a:spLocks noGrp="1"/>
          </p:cNvSpPr>
          <p:nvPr>
            <p:ph idx="1"/>
          </p:nvPr>
        </p:nvSpPr>
        <p:spPr/>
        <p:txBody>
          <a:bodyPr/>
          <a:lstStyle/>
          <a:p>
            <a:r>
              <a:rPr lang="en-US" sz="2400" dirty="0" smtClean="0"/>
              <a:t>Credentials in Mild/Moderate and Moderate/Severe Disabilities authorize the provision of services to individuals in grades K through 12, and in classes organized for adults. </a:t>
            </a:r>
          </a:p>
          <a:p>
            <a:pPr>
              <a:buFont typeface="Wingdings 2" pitchFamily="18" charset="2"/>
              <a:buNone/>
            </a:pPr>
            <a:endParaRPr lang="en-US" sz="2400" dirty="0" smtClean="0"/>
          </a:p>
          <a:p>
            <a:r>
              <a:rPr lang="en-US" sz="2400" dirty="0" smtClean="0"/>
              <a:t>Early childhood special education includes the provision of educational services to children from birth through pre-kindergarten who are eligible for early intervention, special education, and/or related services under federal and state laws.</a:t>
            </a:r>
          </a:p>
          <a:p>
            <a:endParaRPr lang="en-US" sz="2400" dirty="0" smtClean="0"/>
          </a:p>
          <a:p>
            <a:endParaRPr lang="en-US" sz="2400" dirty="0" smtClean="0"/>
          </a:p>
        </p:txBody>
      </p:sp>
      <p:pic>
        <p:nvPicPr>
          <p:cNvPr id="19460" name="Picture 5" descr="SPECIAL_EDUCATION_CHILDREN.jpg"/>
          <p:cNvPicPr>
            <a:picLocks noChangeAspect="1"/>
          </p:cNvPicPr>
          <p:nvPr/>
        </p:nvPicPr>
        <p:blipFill>
          <a:blip r:embed="rId3" cstate="print"/>
          <a:srcRect/>
          <a:stretch>
            <a:fillRect/>
          </a:stretch>
        </p:blipFill>
        <p:spPr bwMode="auto">
          <a:xfrm>
            <a:off x="3276600" y="5029200"/>
            <a:ext cx="2514600" cy="1625600"/>
          </a:xfrm>
          <a:prstGeom prst="rect">
            <a:avLst/>
          </a:prstGeom>
          <a:noFill/>
          <a:ln w="9525">
            <a:noFill/>
            <a:miter lim="800000"/>
            <a:headEnd/>
            <a:tailEnd/>
          </a:ln>
        </p:spPr>
      </p:pic>
    </p:spTree>
    <p:extLst>
      <p:ext uri="{BB962C8B-B14F-4D97-AF65-F5344CB8AC3E}">
        <p14:creationId xmlns:p14="http://schemas.microsoft.com/office/powerpoint/2010/main" val="1863454684"/>
      </p:ext>
    </p:extLst>
  </p:cSld>
  <p:clrMapOvr>
    <a:masterClrMapping/>
  </p:clrMapOvr>
  <p:transition spd="slow">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n-US" sz="4000" b="1" dirty="0" smtClean="0">
                <a:solidFill>
                  <a:schemeClr val="tx1">
                    <a:lumMod val="85000"/>
                    <a:lumOff val="15000"/>
                  </a:schemeClr>
                </a:solidFill>
                <a:latin typeface="+mj-lt"/>
              </a:rPr>
              <a:t>Future Teacher Success </a:t>
            </a:r>
            <a:r>
              <a:rPr lang="en-US" sz="4000" dirty="0" smtClean="0">
                <a:solidFill>
                  <a:schemeClr val="tx1">
                    <a:lumMod val="85000"/>
                    <a:lumOff val="15000"/>
                  </a:schemeClr>
                </a:solidFill>
                <a:latin typeface="+mj-lt"/>
              </a:rPr>
              <a:t>Pathway</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r>
              <a:rPr lang="en-US" sz="2000" b="1" dirty="0" smtClean="0">
                <a:solidFill>
                  <a:schemeClr val="tx1">
                    <a:lumMod val="75000"/>
                    <a:lumOff val="25000"/>
                  </a:schemeClr>
                </a:solidFill>
              </a:rPr>
              <a:t>To Teach is to Touch the Future!</a:t>
            </a:r>
            <a:endParaRPr lang="en-U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General</a:t>
              </a:r>
            </a:p>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Education</a:t>
              </a:r>
              <a:endParaRPr lang="en-US"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3" name="Group 22"/>
          <p:cNvGrpSpPr/>
          <p:nvPr/>
        </p:nvGrpSpPr>
        <p:grpSpPr>
          <a:xfrm>
            <a:off x="3543300" y="1591943"/>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701385"/>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Teacher</a:t>
              </a:r>
              <a:endParaRPr lang="en-US" sz="2300" b="1" spc="60" dirty="0" smtClean="0">
                <a:solidFill>
                  <a:schemeClr val="bg1"/>
                </a:solidFill>
                <a:effectLst>
                  <a:outerShdw blurRad="50800" dist="25400" dir="5400000" algn="t" rotWithShape="0">
                    <a:prstClr val="black">
                      <a:alpha val="15000"/>
                    </a:prstClr>
                  </a:outerShdw>
                </a:effectLst>
              </a:endParaRPr>
            </a:p>
            <a:p>
              <a:pPr algn="ctr">
                <a:lnSpc>
                  <a:spcPct val="80000"/>
                </a:lnSpc>
              </a:pPr>
              <a:r>
                <a:rPr lang="en-US" sz="2300" b="1" dirty="0" smtClean="0">
                  <a:solidFill>
                    <a:schemeClr val="bg1"/>
                  </a:solidFill>
                  <a:effectLst>
                    <a:outerShdw blurRad="50800" dist="25400" dir="5400000" algn="t" rotWithShape="0">
                      <a:prstClr val="black">
                        <a:alpha val="15000"/>
                      </a:prstClr>
                    </a:outerShdw>
                  </a:effectLst>
                </a:rPr>
                <a:t>Preparation</a:t>
              </a:r>
              <a:endParaRPr lang="en-US" sz="2300" b="1" dirty="0">
                <a:solidFill>
                  <a:schemeClr val="bg1"/>
                </a:solidFill>
                <a:effectLst>
                  <a:outerShdw blurRad="50800" dist="25400" dir="5400000" algn="t" rotWithShape="0">
                    <a:prstClr val="black">
                      <a:alpha val="15000"/>
                    </a:prstClr>
                  </a:outerShdw>
                </a:effectLst>
              </a:endParaRPr>
            </a:p>
          </p:txBody>
        </p:sp>
      </p:grpSp>
      <p:grpSp>
        <p:nvGrpSpPr>
          <p:cNvPr id="24" name="Group 23"/>
          <p:cNvGrpSpPr/>
          <p:nvPr/>
        </p:nvGrpSpPr>
        <p:grpSpPr>
          <a:xfrm>
            <a:off x="6348690" y="1587511"/>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50840" y="2674651"/>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Credential</a:t>
              </a:r>
            </a:p>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Program</a:t>
              </a:r>
            </a:p>
            <a:p>
              <a:pPr algn="ctr">
                <a:lnSpc>
                  <a:spcPct val="80000"/>
                </a:lnSpc>
              </a:pPr>
              <a:endParaRPr lang="en-US" sz="23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a:xfrm>
            <a:off x="152400" y="0"/>
            <a:ext cx="8763000" cy="1143000"/>
          </a:xfrm>
        </p:spPr>
        <p:txBody>
          <a:bodyPr>
            <a:normAutofit/>
          </a:bodyPr>
          <a:lstStyle/>
          <a:p>
            <a:pPr marL="54864" indent="0" algn="ctr" eaLnBrk="1" fontAlgn="auto" hangingPunct="1">
              <a:spcAft>
                <a:spcPts val="0"/>
              </a:spcAft>
              <a:defRPr/>
            </a:pPr>
            <a:r>
              <a:rPr lang="en-US" sz="4000" dirty="0">
                <a:solidFill>
                  <a:schemeClr val="accent2">
                    <a:lumMod val="75000"/>
                  </a:schemeClr>
                </a:solidFill>
                <a:cs typeface="Tahoma" pitchFamily="34" charset="0"/>
              </a:rPr>
              <a:t>Steps to a </a:t>
            </a:r>
            <a:r>
              <a:rPr lang="en-US" sz="4000" dirty="0" smtClean="0">
                <a:solidFill>
                  <a:schemeClr val="accent2">
                    <a:lumMod val="75000"/>
                  </a:schemeClr>
                </a:solidFill>
                <a:cs typeface="Tahoma" pitchFamily="34" charset="0"/>
              </a:rPr>
              <a:t>credential program</a:t>
            </a:r>
            <a:r>
              <a:rPr lang="en-US" sz="4000" dirty="0">
                <a:solidFill>
                  <a:schemeClr val="accent2">
                    <a:lumMod val="75000"/>
                  </a:schemeClr>
                </a:solidFill>
                <a:cs typeface="Tahoma" pitchFamily="34" charset="0"/>
              </a:rPr>
              <a:t>…</a:t>
            </a:r>
          </a:p>
        </p:txBody>
      </p:sp>
      <p:sp>
        <p:nvSpPr>
          <p:cNvPr id="20483" name="Rectangle 3"/>
          <p:cNvSpPr>
            <a:spLocks noGrp="1" noChangeArrowheads="1"/>
          </p:cNvSpPr>
          <p:nvPr>
            <p:ph idx="1"/>
          </p:nvPr>
        </p:nvSpPr>
        <p:spPr>
          <a:xfrm>
            <a:off x="685800" y="1447800"/>
            <a:ext cx="8077200" cy="4800600"/>
          </a:xfrm>
        </p:spPr>
        <p:txBody>
          <a:bodyPr>
            <a:normAutofit fontScale="85000" lnSpcReduction="10000"/>
          </a:bodyPr>
          <a:lstStyle/>
          <a:p>
            <a:r>
              <a:rPr lang="en-US" dirty="0" smtClean="0">
                <a:solidFill>
                  <a:schemeClr val="accent1"/>
                </a:solidFill>
              </a:rPr>
              <a:t>Obtain a Bachelor’s Degree</a:t>
            </a:r>
          </a:p>
          <a:p>
            <a:r>
              <a:rPr lang="en-US" dirty="0" smtClean="0">
                <a:solidFill>
                  <a:schemeClr val="accent1"/>
                </a:solidFill>
              </a:rPr>
              <a:t>Prove knowledge of basic skills</a:t>
            </a:r>
          </a:p>
          <a:p>
            <a:pPr lvl="1"/>
            <a:r>
              <a:rPr lang="en-US" dirty="0" smtClean="0"/>
              <a:t>CBEST: California Basic Educational Skills Test</a:t>
            </a:r>
          </a:p>
          <a:p>
            <a:r>
              <a:rPr lang="en-US" dirty="0" smtClean="0">
                <a:solidFill>
                  <a:schemeClr val="accent1"/>
                </a:solidFill>
              </a:rPr>
              <a:t>Prove subject matter competency</a:t>
            </a:r>
          </a:p>
          <a:p>
            <a:pPr lvl="1"/>
            <a:r>
              <a:rPr lang="en-US" dirty="0" smtClean="0"/>
              <a:t>CSET: California Subject Examinations for Teachers</a:t>
            </a:r>
          </a:p>
          <a:p>
            <a:pPr lvl="1"/>
            <a:r>
              <a:rPr lang="en-US" dirty="0" smtClean="0"/>
              <a:t>SMPP: Subject Matter Preparation Program (single subject only)</a:t>
            </a:r>
          </a:p>
          <a:p>
            <a:r>
              <a:rPr lang="en-US" dirty="0">
                <a:solidFill>
                  <a:schemeClr val="accent1"/>
                </a:solidFill>
              </a:rPr>
              <a:t>Complete a course </a:t>
            </a:r>
            <a:r>
              <a:rPr lang="en-US" dirty="0" smtClean="0">
                <a:solidFill>
                  <a:schemeClr val="accent1"/>
                </a:solidFill>
              </a:rPr>
              <a:t>in </a:t>
            </a:r>
            <a:r>
              <a:rPr lang="en-US" dirty="0">
                <a:solidFill>
                  <a:schemeClr val="accent1"/>
                </a:solidFill>
              </a:rPr>
              <a:t>the provisions and principles of the U.S. </a:t>
            </a:r>
            <a:r>
              <a:rPr lang="en-US" dirty="0" smtClean="0">
                <a:solidFill>
                  <a:schemeClr val="accent1"/>
                </a:solidFill>
              </a:rPr>
              <a:t>Constitution </a:t>
            </a:r>
            <a:r>
              <a:rPr lang="en-US" dirty="0">
                <a:solidFill>
                  <a:schemeClr val="accent1"/>
                </a:solidFill>
              </a:rPr>
              <a:t>or pass an examination given by a regionally-accredited college or </a:t>
            </a:r>
            <a:r>
              <a:rPr lang="en-US" dirty="0" smtClean="0">
                <a:solidFill>
                  <a:schemeClr val="accent1"/>
                </a:solidFill>
              </a:rPr>
              <a:t>university.</a:t>
            </a:r>
          </a:p>
          <a:p>
            <a:r>
              <a:rPr lang="en-US" dirty="0" smtClean="0">
                <a:solidFill>
                  <a:schemeClr val="accent1"/>
                </a:solidFill>
              </a:rPr>
              <a:t>Complete any prerequisites and fieldwork.</a:t>
            </a:r>
          </a:p>
          <a:p>
            <a:pPr lvl="1"/>
            <a:endParaRPr lang="en-US" dirty="0" smtClean="0">
              <a:solidFill>
                <a:schemeClr val="accent1"/>
              </a:solidFill>
            </a:endParaRPr>
          </a:p>
          <a:p>
            <a:endParaRPr lang="en-US" dirty="0" smtClean="0"/>
          </a:p>
          <a:p>
            <a:endParaRPr lang="en-US" dirty="0" smtClean="0"/>
          </a:p>
        </p:txBody>
      </p:sp>
    </p:spTree>
    <p:extLst>
      <p:ext uri="{BB962C8B-B14F-4D97-AF65-F5344CB8AC3E}">
        <p14:creationId xmlns:p14="http://schemas.microsoft.com/office/powerpoint/2010/main" val="1214402940"/>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Grp="1" noChangeArrowheads="1"/>
          </p:cNvSpPr>
          <p:nvPr>
            <p:ph type="title"/>
          </p:nvPr>
        </p:nvSpPr>
        <p:spPr>
          <a:xfrm>
            <a:off x="457200" y="228600"/>
            <a:ext cx="8229600" cy="1143000"/>
          </a:xfrm>
        </p:spPr>
        <p:txBody>
          <a:bodyPr anchor="t"/>
          <a:lstStyle/>
          <a:p>
            <a:pPr marL="54864" indent="0" algn="ctr" eaLnBrk="1" fontAlgn="auto" hangingPunct="1">
              <a:spcAft>
                <a:spcPts val="0"/>
              </a:spcAft>
              <a:defRPr/>
            </a:pPr>
            <a:r>
              <a:rPr lang="en-US" sz="4400" dirty="0">
                <a:solidFill>
                  <a:schemeClr val="accent2">
                    <a:lumMod val="75000"/>
                  </a:schemeClr>
                </a:solidFill>
                <a:cs typeface="Tahoma" pitchFamily="34" charset="0"/>
              </a:rPr>
              <a:t>Tests!!!</a:t>
            </a:r>
          </a:p>
        </p:txBody>
      </p:sp>
      <p:sp>
        <p:nvSpPr>
          <p:cNvPr id="21507" name="Rectangle 3"/>
          <p:cNvSpPr>
            <a:spLocks noGrp="1" noChangeArrowheads="1"/>
          </p:cNvSpPr>
          <p:nvPr>
            <p:ph idx="1"/>
          </p:nvPr>
        </p:nvSpPr>
        <p:spPr/>
        <p:txBody>
          <a:bodyPr/>
          <a:lstStyle/>
          <a:p>
            <a:pPr algn="ctr" eaLnBrk="1" hangingPunct="1">
              <a:buFont typeface="Wingdings" pitchFamily="2" charset="2"/>
              <a:buNone/>
            </a:pPr>
            <a:r>
              <a:rPr lang="en-US" smtClean="0"/>
              <a:t>Teachers have to take tests too! Don’t worry! You can do it!!!</a:t>
            </a:r>
          </a:p>
          <a:p>
            <a:pPr eaLnBrk="1" hangingPunct="1">
              <a:buFont typeface="Wingdings" pitchFamily="2" charset="2"/>
              <a:buNone/>
            </a:pPr>
            <a:endParaRPr lang="en-US" smtClean="0"/>
          </a:p>
          <a:p>
            <a:pPr algn="ctr" eaLnBrk="1" hangingPunct="1">
              <a:buFont typeface="Wingdings" pitchFamily="2" charset="2"/>
              <a:buNone/>
            </a:pPr>
            <a:endParaRPr lang="en-US" smtClean="0"/>
          </a:p>
        </p:txBody>
      </p:sp>
      <p:pic>
        <p:nvPicPr>
          <p:cNvPr id="21508" name="Picture 5" descr="MCj04280810000[1]"/>
          <p:cNvPicPr>
            <a:picLocks noChangeAspect="1" noChangeArrowheads="1"/>
          </p:cNvPicPr>
          <p:nvPr/>
        </p:nvPicPr>
        <p:blipFill>
          <a:blip r:embed="rId3" cstate="print"/>
          <a:srcRect/>
          <a:stretch>
            <a:fillRect/>
          </a:stretch>
        </p:blipFill>
        <p:spPr bwMode="auto">
          <a:xfrm>
            <a:off x="3505200" y="3810000"/>
            <a:ext cx="2136775" cy="1981200"/>
          </a:xfrm>
          <a:prstGeom prst="rect">
            <a:avLst/>
          </a:prstGeom>
          <a:noFill/>
          <a:ln w="9525">
            <a:noFill/>
            <a:miter lim="800000"/>
            <a:headEnd/>
            <a:tailEnd/>
          </a:ln>
        </p:spPr>
      </p:pic>
    </p:spTree>
    <p:extLst>
      <p:ext uri="{BB962C8B-B14F-4D97-AF65-F5344CB8AC3E}">
        <p14:creationId xmlns:p14="http://schemas.microsoft.com/office/powerpoint/2010/main" val="21183107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47800" y="685800"/>
            <a:ext cx="6248400" cy="5623560"/>
          </a:xfrm>
          <a:prstGeom prst="rect">
            <a:avLst/>
          </a:prstGeom>
        </p:spPr>
      </p:pic>
      <p:sp>
        <p:nvSpPr>
          <p:cNvPr id="6" name="TextBox 5"/>
          <p:cNvSpPr txBox="1"/>
          <p:nvPr/>
        </p:nvSpPr>
        <p:spPr>
          <a:xfrm>
            <a:off x="304800" y="81379"/>
            <a:ext cx="8686800" cy="954107"/>
          </a:xfrm>
          <a:prstGeom prst="rect">
            <a:avLst/>
          </a:prstGeom>
          <a:noFill/>
        </p:spPr>
        <p:txBody>
          <a:bodyPr wrap="square" rtlCol="0">
            <a:spAutoFit/>
          </a:bodyPr>
          <a:lstStyle/>
          <a:p>
            <a:pPr algn="ctr"/>
            <a:r>
              <a:rPr lang="en-US" sz="2800" b="0" dirty="0" smtClean="0">
                <a:solidFill>
                  <a:schemeClr val="accent2">
                    <a:lumMod val="75000"/>
                  </a:schemeClr>
                </a:solidFill>
                <a:latin typeface="+mj-lt"/>
                <a:ea typeface="Tahoma" panose="020B0604030504040204" pitchFamily="34" charset="0"/>
                <a:cs typeface="Tahoma" panose="020B0604030504040204" pitchFamily="34" charset="0"/>
              </a:rPr>
              <a:t>California Educator Credentialing Examinations</a:t>
            </a:r>
          </a:p>
          <a:p>
            <a:pPr algn="ctr"/>
            <a:endParaRPr lang="en-US" sz="2800" b="0" dirty="0">
              <a:solidFill>
                <a:schemeClr val="accent2">
                  <a:lumMod val="75000"/>
                </a:schemeClr>
              </a:solidFill>
              <a:latin typeface="+mj-lt"/>
            </a:endParaRPr>
          </a:p>
        </p:txBody>
      </p:sp>
      <p:sp>
        <p:nvSpPr>
          <p:cNvPr id="7" name="TextBox 6"/>
          <p:cNvSpPr txBox="1"/>
          <p:nvPr/>
        </p:nvSpPr>
        <p:spPr>
          <a:xfrm>
            <a:off x="2019300" y="5867400"/>
            <a:ext cx="5105400" cy="338554"/>
          </a:xfrm>
          <a:prstGeom prst="rect">
            <a:avLst/>
          </a:prstGeom>
          <a:noFill/>
        </p:spPr>
        <p:txBody>
          <a:bodyPr wrap="square" rtlCol="0">
            <a:spAutoFit/>
          </a:bodyPr>
          <a:lstStyle/>
          <a:p>
            <a:pPr algn="ctr"/>
            <a:r>
              <a:rPr lang="en-US" sz="1600" b="0" dirty="0" smtClean="0">
                <a:solidFill>
                  <a:schemeClr val="accent1"/>
                </a:solidFill>
                <a:latin typeface="Tahoma" panose="020B0604030504040204" pitchFamily="34" charset="0"/>
                <a:ea typeface="Tahoma" panose="020B0604030504040204" pitchFamily="34" charset="0"/>
                <a:cs typeface="Tahoma" panose="020B0604030504040204" pitchFamily="34" charset="0"/>
                <a:hlinkClick r:id="rId3"/>
              </a:rPr>
              <a:t>www.ctcexams.nesinc.com</a:t>
            </a:r>
            <a:r>
              <a:rPr lang="en-US" sz="1600" b="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t>
            </a:r>
            <a:endParaRPr lang="en-US" sz="1600" b="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2484925"/>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Grp="1" noChangeArrowheads="1"/>
          </p:cNvSpPr>
          <p:nvPr>
            <p:ph type="title"/>
          </p:nvPr>
        </p:nvSpPr>
        <p:spPr/>
        <p:txBody>
          <a:bodyPr>
            <a:noAutofit/>
          </a:bodyPr>
          <a:lstStyle/>
          <a:p>
            <a:pPr marL="54864" indent="0" algn="ctr" eaLnBrk="1" fontAlgn="auto" hangingPunct="1">
              <a:spcAft>
                <a:spcPts val="0"/>
              </a:spcAft>
              <a:defRPr/>
            </a:pPr>
            <a:r>
              <a:rPr lang="en-US" sz="4000" dirty="0">
                <a:solidFill>
                  <a:schemeClr val="accent2">
                    <a:lumMod val="75000"/>
                  </a:schemeClr>
                </a:solidFill>
                <a:cs typeface="Tahoma" pitchFamily="34" charset="0"/>
              </a:rPr>
              <a:t>CBEST</a:t>
            </a:r>
          </a:p>
        </p:txBody>
      </p:sp>
      <p:sp>
        <p:nvSpPr>
          <p:cNvPr id="20482" name="Rectangle 3"/>
          <p:cNvSpPr>
            <a:spLocks noGrp="1" noChangeArrowheads="1"/>
          </p:cNvSpPr>
          <p:nvPr>
            <p:ph idx="1"/>
          </p:nvPr>
        </p:nvSpPr>
        <p:spPr/>
        <p:txBody>
          <a:bodyPr/>
          <a:lstStyle/>
          <a:p>
            <a:pPr eaLnBrk="1" hangingPunct="1">
              <a:lnSpc>
                <a:spcPct val="90000"/>
              </a:lnSpc>
              <a:defRPr/>
            </a:pPr>
            <a:r>
              <a:rPr lang="en-US" dirty="0" smtClean="0">
                <a:solidFill>
                  <a:schemeClr val="accent3"/>
                </a:solidFill>
              </a:rPr>
              <a:t>What is it?</a:t>
            </a:r>
          </a:p>
          <a:p>
            <a:pPr lvl="1" eaLnBrk="1" hangingPunct="1">
              <a:lnSpc>
                <a:spcPct val="90000"/>
              </a:lnSpc>
              <a:defRPr/>
            </a:pPr>
            <a:r>
              <a:rPr lang="en-US" sz="2800" dirty="0" smtClean="0"/>
              <a:t>The CBEST is the California Basic Educational Skills Test that assesses you on basic skills in reading comprehension, math and writing skills through an 8</a:t>
            </a:r>
            <a:r>
              <a:rPr lang="en-US" sz="2800" baseline="30000" dirty="0" smtClean="0"/>
              <a:t>th</a:t>
            </a:r>
            <a:r>
              <a:rPr lang="en-US" sz="2800" dirty="0" smtClean="0"/>
              <a:t>/9</a:t>
            </a:r>
            <a:r>
              <a:rPr lang="en-US" sz="2800" baseline="30000" dirty="0" smtClean="0"/>
              <a:t>th</a:t>
            </a:r>
            <a:r>
              <a:rPr lang="en-US" sz="2800" dirty="0" smtClean="0"/>
              <a:t> grade level.</a:t>
            </a:r>
          </a:p>
          <a:p>
            <a:pPr eaLnBrk="1" hangingPunct="1">
              <a:lnSpc>
                <a:spcPct val="90000"/>
              </a:lnSpc>
              <a:defRPr/>
            </a:pPr>
            <a:r>
              <a:rPr lang="en-US" dirty="0" smtClean="0">
                <a:solidFill>
                  <a:schemeClr val="accent3"/>
                </a:solidFill>
              </a:rPr>
              <a:t>Who is it for?</a:t>
            </a:r>
          </a:p>
          <a:p>
            <a:pPr lvl="1" eaLnBrk="1" hangingPunct="1">
              <a:lnSpc>
                <a:spcPct val="90000"/>
              </a:lnSpc>
              <a:defRPr/>
            </a:pPr>
            <a:r>
              <a:rPr lang="en-US" sz="2800" dirty="0" smtClean="0"/>
              <a:t>Anyone who wants to substitute teach or desires a career as a classroom teacher must pass the CBEST or its equivalent.</a:t>
            </a:r>
          </a:p>
        </p:txBody>
      </p:sp>
    </p:spTree>
    <p:extLst>
      <p:ext uri="{BB962C8B-B14F-4D97-AF65-F5344CB8AC3E}">
        <p14:creationId xmlns:p14="http://schemas.microsoft.com/office/powerpoint/2010/main" val="42000514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6900" y="135548"/>
            <a:ext cx="5410200" cy="707886"/>
          </a:xfrm>
          <a:prstGeom prst="rect">
            <a:avLst/>
          </a:prstGeom>
          <a:noFill/>
        </p:spPr>
        <p:txBody>
          <a:bodyPr wrap="square" rtlCol="0">
            <a:spAutoFit/>
          </a:bodyPr>
          <a:lstStyle/>
          <a:p>
            <a:pPr algn="ctr"/>
            <a:r>
              <a:rPr lang="en-US" sz="4000" b="0" dirty="0" smtClean="0">
                <a:solidFill>
                  <a:schemeClr val="accent2">
                    <a:lumMod val="75000"/>
                  </a:schemeClr>
                </a:solidFill>
                <a:latin typeface="+mj-lt"/>
                <a:ea typeface="Tahoma" panose="020B0604030504040204" pitchFamily="34" charset="0"/>
                <a:cs typeface="Tahoma" panose="020B0604030504040204" pitchFamily="34" charset="0"/>
              </a:rPr>
              <a:t>CBEST</a:t>
            </a:r>
            <a:endParaRPr lang="en-US" sz="4000" b="0" dirty="0">
              <a:solidFill>
                <a:schemeClr val="accent2">
                  <a:lumMod val="75000"/>
                </a:schemeClr>
              </a:solidFill>
              <a:latin typeface="+mj-lt"/>
              <a:ea typeface="Tahoma" panose="020B0604030504040204" pitchFamily="34" charset="0"/>
              <a:cs typeface="Tahoma" panose="020B0604030504040204" pitchFamily="34"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0" y="810454"/>
            <a:ext cx="9144000" cy="612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2926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noAutofit/>
          </a:bodyPr>
          <a:lstStyle/>
          <a:p>
            <a:pPr marL="54864" indent="0" algn="ctr" eaLnBrk="1" fontAlgn="auto" hangingPunct="1">
              <a:spcAft>
                <a:spcPts val="0"/>
              </a:spcAft>
              <a:defRPr/>
            </a:pPr>
            <a:r>
              <a:rPr lang="en-US" sz="4000" dirty="0">
                <a:solidFill>
                  <a:schemeClr val="accent3">
                    <a:lumMod val="75000"/>
                  </a:schemeClr>
                </a:solidFill>
                <a:cs typeface="Tahoma" pitchFamily="34" charset="0"/>
              </a:rPr>
              <a:t>Subject Matter Competency</a:t>
            </a:r>
          </a:p>
        </p:txBody>
      </p:sp>
      <p:sp>
        <p:nvSpPr>
          <p:cNvPr id="9219" name="Rectangle 3"/>
          <p:cNvSpPr>
            <a:spLocks noGrp="1" noChangeArrowheads="1"/>
          </p:cNvSpPr>
          <p:nvPr>
            <p:ph idx="1"/>
          </p:nvPr>
        </p:nvSpPr>
        <p:spPr>
          <a:xfrm>
            <a:off x="381000" y="1447800"/>
            <a:ext cx="8229600" cy="5059362"/>
          </a:xfrm>
        </p:spPr>
        <p:txBody>
          <a:bodyPr>
            <a:normAutofit lnSpcReduction="10000"/>
          </a:bodyPr>
          <a:lstStyle/>
          <a:p>
            <a:pPr marL="0" indent="0" eaLnBrk="1" fontAlgn="auto" hangingPunct="1">
              <a:spcBef>
                <a:spcPts val="0"/>
              </a:spcBef>
              <a:spcAft>
                <a:spcPts val="0"/>
              </a:spcAft>
              <a:buNone/>
              <a:defRPr/>
            </a:pPr>
            <a:r>
              <a:rPr lang="en-US" b="1" dirty="0" smtClean="0"/>
              <a:t>All </a:t>
            </a:r>
            <a:r>
              <a:rPr lang="en-US" b="1" dirty="0"/>
              <a:t>teachers need to prove to the Commission on Teacher Credentialing (CTC) that they “know their stuff</a:t>
            </a:r>
            <a:r>
              <a:rPr lang="en-US" b="1" dirty="0" smtClean="0"/>
              <a:t>”</a:t>
            </a:r>
          </a:p>
          <a:p>
            <a:pPr eaLnBrk="1" fontAlgn="auto" hangingPunct="1">
              <a:spcBef>
                <a:spcPts val="0"/>
              </a:spcBef>
              <a:spcAft>
                <a:spcPts val="0"/>
              </a:spcAft>
              <a:buFont typeface="Wingdings 2" pitchFamily="18" charset="2"/>
              <a:buNone/>
              <a:defRPr/>
            </a:pPr>
            <a:endParaRPr lang="en-US" b="1" dirty="0"/>
          </a:p>
          <a:p>
            <a:pPr marL="640080" lvl="1" eaLnBrk="1" fontAlgn="auto" hangingPunct="1">
              <a:spcAft>
                <a:spcPts val="0"/>
              </a:spcAft>
              <a:defRPr/>
            </a:pPr>
            <a:r>
              <a:rPr lang="en-US" dirty="0"/>
              <a:t>	</a:t>
            </a:r>
            <a:r>
              <a:rPr lang="en-US" sz="2800" i="1" dirty="0" smtClean="0"/>
              <a:t>For </a:t>
            </a:r>
            <a:r>
              <a:rPr lang="en-US" sz="2800" i="1" dirty="0"/>
              <a:t>future </a:t>
            </a:r>
            <a:r>
              <a:rPr lang="en-US" sz="2800" i="1" dirty="0">
                <a:solidFill>
                  <a:schemeClr val="accent2"/>
                </a:solidFill>
              </a:rPr>
              <a:t>elementary</a:t>
            </a:r>
            <a:r>
              <a:rPr lang="en-US" sz="2800" i="1" dirty="0"/>
              <a:t> school teachers this is done by passing the </a:t>
            </a:r>
            <a:r>
              <a:rPr lang="en-US" sz="2800" i="1" dirty="0" smtClean="0">
                <a:solidFill>
                  <a:schemeClr val="accent2"/>
                </a:solidFill>
              </a:rPr>
              <a:t>Multiple Subject </a:t>
            </a:r>
            <a:r>
              <a:rPr lang="en-US" sz="2800" i="1" u="sng" dirty="0" smtClean="0"/>
              <a:t>CSET </a:t>
            </a:r>
            <a:r>
              <a:rPr lang="en-US" sz="2800" i="1" dirty="0" smtClean="0"/>
              <a:t> </a:t>
            </a:r>
            <a:r>
              <a:rPr lang="en-US" sz="2800" i="1" dirty="0"/>
              <a:t>test</a:t>
            </a:r>
            <a:r>
              <a:rPr lang="en-US" sz="2800" i="1" dirty="0" smtClean="0"/>
              <a:t>.</a:t>
            </a:r>
          </a:p>
          <a:p>
            <a:pPr marL="640080" lvl="1" eaLnBrk="1" fontAlgn="auto" hangingPunct="1">
              <a:spcAft>
                <a:spcPts val="0"/>
              </a:spcAft>
              <a:defRPr/>
            </a:pPr>
            <a:r>
              <a:rPr lang="en-US" sz="2800" i="1" dirty="0" smtClean="0"/>
              <a:t>	For future </a:t>
            </a:r>
            <a:r>
              <a:rPr lang="en-US" sz="2800" i="1" dirty="0" smtClean="0">
                <a:solidFill>
                  <a:schemeClr val="accent1"/>
                </a:solidFill>
              </a:rPr>
              <a:t>middle/high school teachers </a:t>
            </a:r>
            <a:r>
              <a:rPr lang="en-US" sz="2800" i="1" dirty="0" smtClean="0"/>
              <a:t>this is done by passing the CSET in your </a:t>
            </a:r>
            <a:r>
              <a:rPr lang="en-US" sz="2800" i="1" dirty="0" smtClean="0">
                <a:solidFill>
                  <a:schemeClr val="accent1"/>
                </a:solidFill>
              </a:rPr>
              <a:t>area of curriculum specialty </a:t>
            </a:r>
            <a:r>
              <a:rPr lang="en-US" sz="2800" i="1" dirty="0" smtClean="0"/>
              <a:t>or complete a state-approved subject matter preparation program </a:t>
            </a:r>
            <a:r>
              <a:rPr lang="en-US" sz="2800" i="1" dirty="0" smtClean="0">
                <a:solidFill>
                  <a:schemeClr val="accent1"/>
                </a:solidFill>
              </a:rPr>
              <a:t>(SMPP)</a:t>
            </a:r>
            <a:endParaRPr lang="en-US" sz="2800" i="1" dirty="0">
              <a:solidFill>
                <a:schemeClr val="accent1"/>
              </a:solidFill>
            </a:endParaRPr>
          </a:p>
          <a:p>
            <a:pPr eaLnBrk="1" fontAlgn="auto" hangingPunct="1">
              <a:spcBef>
                <a:spcPts val="0"/>
              </a:spcBef>
              <a:spcAft>
                <a:spcPts val="0"/>
              </a:spcAft>
              <a:buFont typeface="Wingdings" pitchFamily="2" charset="2"/>
              <a:buNone/>
              <a:defRPr/>
            </a:pPr>
            <a:r>
              <a:rPr lang="en-US" dirty="0"/>
              <a:t>		</a:t>
            </a:r>
          </a:p>
        </p:txBody>
      </p:sp>
    </p:spTree>
    <p:extLst>
      <p:ext uri="{BB962C8B-B14F-4D97-AF65-F5344CB8AC3E}">
        <p14:creationId xmlns:p14="http://schemas.microsoft.com/office/powerpoint/2010/main" val="3230478583"/>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solidFill>
                  <a:schemeClr val="accent2">
                    <a:lumMod val="75000"/>
                  </a:schemeClr>
                </a:solidFill>
                <a:ea typeface="Tahoma" panose="020B0604030504040204" pitchFamily="34" charset="0"/>
                <a:cs typeface="Tahoma" panose="020B0604030504040204" pitchFamily="34" charset="0"/>
              </a:rPr>
              <a:t>CSET</a:t>
            </a:r>
            <a:endParaRPr lang="en-US" sz="4000" dirty="0">
              <a:solidFill>
                <a:schemeClr val="accent2">
                  <a:lumMod val="75000"/>
                </a:schemeClr>
              </a:solidFill>
              <a:ea typeface="Tahoma" panose="020B0604030504040204" pitchFamily="34" charset="0"/>
              <a:cs typeface="Tahoma" panose="020B0604030504040204" pitchFamily="34" charset="0"/>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0" y="914400"/>
            <a:ext cx="9144000" cy="6029583"/>
          </a:xfrm>
        </p:spPr>
      </p:pic>
    </p:spTree>
    <p:extLst>
      <p:ext uri="{BB962C8B-B14F-4D97-AF65-F5344CB8AC3E}">
        <p14:creationId xmlns:p14="http://schemas.microsoft.com/office/powerpoint/2010/main" val="91324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solidFill>
                  <a:schemeClr val="accent2">
                    <a:lumMod val="75000"/>
                  </a:schemeClr>
                </a:solidFill>
                <a:ea typeface="Tahoma" panose="020B0604030504040204" pitchFamily="34" charset="0"/>
                <a:cs typeface="Tahoma" panose="020B0604030504040204" pitchFamily="34" charset="0"/>
              </a:rPr>
              <a:t>CSET</a:t>
            </a:r>
            <a:endParaRPr lang="en-US" sz="4000" dirty="0">
              <a:solidFill>
                <a:schemeClr val="accent2">
                  <a:lumMod val="75000"/>
                </a:schemeClr>
              </a:solidFill>
              <a:ea typeface="Tahoma" panose="020B0604030504040204" pitchFamily="34" charset="0"/>
              <a:cs typeface="Tahoma" panose="020B0604030504040204" pitchFamily="34" charset="0"/>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0" y="914400"/>
            <a:ext cx="9144000" cy="6087475"/>
          </a:xfrm>
        </p:spPr>
      </p:pic>
    </p:spTree>
    <p:extLst>
      <p:ext uri="{BB962C8B-B14F-4D97-AF65-F5344CB8AC3E}">
        <p14:creationId xmlns:p14="http://schemas.microsoft.com/office/powerpoint/2010/main" val="1361425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noAutofit/>
          </a:bodyPr>
          <a:lstStyle/>
          <a:p>
            <a:pPr marL="54864" indent="0" algn="ctr" eaLnBrk="1" fontAlgn="auto" hangingPunct="1">
              <a:spcAft>
                <a:spcPts val="0"/>
              </a:spcAft>
              <a:defRPr/>
            </a:pPr>
            <a:r>
              <a:rPr lang="en-US" sz="4000" dirty="0" smtClean="0">
                <a:solidFill>
                  <a:schemeClr val="accent2">
                    <a:lumMod val="75000"/>
                  </a:schemeClr>
                </a:solidFill>
                <a:cs typeface="Tahoma" pitchFamily="34" charset="0"/>
              </a:rPr>
              <a:t>State Approved Subject </a:t>
            </a:r>
            <a:r>
              <a:rPr lang="en-US" sz="4000" dirty="0">
                <a:solidFill>
                  <a:schemeClr val="accent2">
                    <a:lumMod val="75000"/>
                  </a:schemeClr>
                </a:solidFill>
                <a:cs typeface="Tahoma" pitchFamily="34" charset="0"/>
              </a:rPr>
              <a:t>Matter </a:t>
            </a:r>
            <a:r>
              <a:rPr lang="en-US" sz="4000" dirty="0" smtClean="0">
                <a:solidFill>
                  <a:schemeClr val="accent2">
                    <a:lumMod val="75000"/>
                  </a:schemeClr>
                </a:solidFill>
                <a:cs typeface="Tahoma" pitchFamily="34" charset="0"/>
              </a:rPr>
              <a:t>Preparation Program</a:t>
            </a:r>
            <a:endParaRPr lang="en-US" sz="4000" dirty="0">
              <a:solidFill>
                <a:schemeClr val="accent2">
                  <a:lumMod val="75000"/>
                </a:schemeClr>
              </a:solidFill>
              <a:cs typeface="Tahoma" pitchFamily="34" charset="0"/>
            </a:endParaRPr>
          </a:p>
        </p:txBody>
      </p:sp>
      <p:sp>
        <p:nvSpPr>
          <p:cNvPr id="13315" name="Rectangle 3"/>
          <p:cNvSpPr>
            <a:spLocks noGrp="1" noChangeArrowheads="1"/>
          </p:cNvSpPr>
          <p:nvPr>
            <p:ph idx="1"/>
          </p:nvPr>
        </p:nvSpPr>
        <p:spPr>
          <a:xfrm>
            <a:off x="457200" y="1600200"/>
            <a:ext cx="8229600" cy="5029200"/>
          </a:xfrm>
        </p:spPr>
        <p:txBody>
          <a:bodyPr>
            <a:normAutofit fontScale="92500"/>
          </a:bodyPr>
          <a:lstStyle/>
          <a:p>
            <a:pPr marL="533400" indent="-533400">
              <a:lnSpc>
                <a:spcPct val="80000"/>
              </a:lnSpc>
              <a:buClr>
                <a:schemeClr val="tx2"/>
              </a:buClr>
              <a:buNone/>
            </a:pPr>
            <a:r>
              <a:rPr lang="en-US" sz="2600" dirty="0">
                <a:solidFill>
                  <a:schemeClr val="accent1"/>
                </a:solidFill>
              </a:rPr>
              <a:t>S</a:t>
            </a:r>
            <a:r>
              <a:rPr lang="en-US" sz="2600" dirty="0">
                <a:solidFill>
                  <a:srgbClr val="373737"/>
                </a:solidFill>
              </a:rPr>
              <a:t>ubject </a:t>
            </a:r>
            <a:r>
              <a:rPr lang="en-US" sz="2600" dirty="0">
                <a:solidFill>
                  <a:schemeClr val="accent1"/>
                </a:solidFill>
              </a:rPr>
              <a:t>M</a:t>
            </a:r>
            <a:r>
              <a:rPr lang="en-US" sz="2600" dirty="0">
                <a:solidFill>
                  <a:srgbClr val="373737"/>
                </a:solidFill>
              </a:rPr>
              <a:t>atter </a:t>
            </a:r>
            <a:r>
              <a:rPr lang="en-US" sz="2600" dirty="0">
                <a:solidFill>
                  <a:schemeClr val="accent1"/>
                </a:solidFill>
              </a:rPr>
              <a:t>P</a:t>
            </a:r>
            <a:r>
              <a:rPr lang="en-US" sz="2600" dirty="0">
                <a:solidFill>
                  <a:srgbClr val="373737"/>
                </a:solidFill>
              </a:rPr>
              <a:t>reparation </a:t>
            </a:r>
            <a:r>
              <a:rPr lang="en-US" sz="2600" dirty="0">
                <a:solidFill>
                  <a:schemeClr val="accent1"/>
                </a:solidFill>
              </a:rPr>
              <a:t>P</a:t>
            </a:r>
            <a:r>
              <a:rPr lang="en-US" sz="2600" dirty="0">
                <a:solidFill>
                  <a:srgbClr val="373737"/>
                </a:solidFill>
              </a:rPr>
              <a:t>rograms (</a:t>
            </a:r>
            <a:r>
              <a:rPr lang="en-US" sz="2600" dirty="0">
                <a:solidFill>
                  <a:schemeClr val="accent1"/>
                </a:solidFill>
              </a:rPr>
              <a:t>SMPP</a:t>
            </a:r>
            <a:r>
              <a:rPr lang="en-US" sz="2600" dirty="0">
                <a:solidFill>
                  <a:srgbClr val="373737"/>
                </a:solidFill>
              </a:rPr>
              <a:t>) require students </a:t>
            </a:r>
            <a:r>
              <a:rPr lang="en-US" sz="2600" dirty="0" smtClean="0">
                <a:solidFill>
                  <a:srgbClr val="373737"/>
                </a:solidFill>
              </a:rPr>
              <a:t>to</a:t>
            </a:r>
          </a:p>
          <a:p>
            <a:pPr marL="533400" indent="-533400">
              <a:lnSpc>
                <a:spcPct val="80000"/>
              </a:lnSpc>
              <a:buClr>
                <a:schemeClr val="tx2"/>
              </a:buClr>
              <a:buNone/>
            </a:pPr>
            <a:r>
              <a:rPr lang="en-US" sz="2600" dirty="0" smtClean="0">
                <a:solidFill>
                  <a:srgbClr val="373737"/>
                </a:solidFill>
              </a:rPr>
              <a:t>take classes </a:t>
            </a:r>
            <a:r>
              <a:rPr lang="en-US" sz="2600" dirty="0">
                <a:solidFill>
                  <a:srgbClr val="373737"/>
                </a:solidFill>
              </a:rPr>
              <a:t>that cover the broad range of material found in </a:t>
            </a:r>
            <a:r>
              <a:rPr lang="en-US" sz="2600" dirty="0" smtClean="0">
                <a:solidFill>
                  <a:srgbClr val="373737"/>
                </a:solidFill>
              </a:rPr>
              <a:t>the</a:t>
            </a:r>
          </a:p>
          <a:p>
            <a:pPr marL="533400" indent="-533400">
              <a:lnSpc>
                <a:spcPct val="80000"/>
              </a:lnSpc>
              <a:buClr>
                <a:schemeClr val="tx2"/>
              </a:buClr>
              <a:buNone/>
            </a:pPr>
            <a:r>
              <a:rPr lang="en-US" sz="2600" dirty="0" smtClean="0">
                <a:solidFill>
                  <a:srgbClr val="373737"/>
                </a:solidFill>
              </a:rPr>
              <a:t>California Student </a:t>
            </a:r>
            <a:r>
              <a:rPr lang="en-US" sz="2600" dirty="0">
                <a:solidFill>
                  <a:srgbClr val="373737"/>
                </a:solidFill>
              </a:rPr>
              <a:t>Academic Content Standards. While most </a:t>
            </a:r>
            <a:endParaRPr lang="en-US" sz="2600" dirty="0" smtClean="0">
              <a:solidFill>
                <a:srgbClr val="373737"/>
              </a:solidFill>
            </a:endParaRPr>
          </a:p>
          <a:p>
            <a:pPr marL="533400" indent="-533400">
              <a:lnSpc>
                <a:spcPct val="80000"/>
              </a:lnSpc>
              <a:buClr>
                <a:schemeClr val="tx2"/>
              </a:buClr>
              <a:buNone/>
            </a:pPr>
            <a:r>
              <a:rPr lang="en-US" sz="2600" dirty="0" smtClean="0">
                <a:solidFill>
                  <a:srgbClr val="373737"/>
                </a:solidFill>
              </a:rPr>
              <a:t>subject </a:t>
            </a:r>
            <a:r>
              <a:rPr lang="en-US" sz="2600" dirty="0">
                <a:solidFill>
                  <a:srgbClr val="373737"/>
                </a:solidFill>
              </a:rPr>
              <a:t>matter </a:t>
            </a:r>
            <a:r>
              <a:rPr lang="en-US" sz="2600" dirty="0" smtClean="0">
                <a:solidFill>
                  <a:srgbClr val="373737"/>
                </a:solidFill>
              </a:rPr>
              <a:t>preparation </a:t>
            </a:r>
            <a:r>
              <a:rPr lang="en-US" sz="2600" dirty="0">
                <a:solidFill>
                  <a:srgbClr val="373737"/>
                </a:solidFill>
              </a:rPr>
              <a:t>programs can be completed </a:t>
            </a:r>
            <a:r>
              <a:rPr lang="en-US" sz="2600" dirty="0" smtClean="0">
                <a:solidFill>
                  <a:srgbClr val="373737"/>
                </a:solidFill>
              </a:rPr>
              <a:t>within</a:t>
            </a:r>
          </a:p>
          <a:p>
            <a:pPr marL="533400" indent="-533400">
              <a:lnSpc>
                <a:spcPct val="80000"/>
              </a:lnSpc>
              <a:buClr>
                <a:schemeClr val="tx2"/>
              </a:buClr>
              <a:buNone/>
            </a:pPr>
            <a:r>
              <a:rPr lang="en-US" sz="2600" dirty="0" smtClean="0">
                <a:solidFill>
                  <a:srgbClr val="373737"/>
                </a:solidFill>
              </a:rPr>
              <a:t>the </a:t>
            </a:r>
            <a:r>
              <a:rPr lang="en-US" sz="2600" dirty="0">
                <a:solidFill>
                  <a:srgbClr val="373737"/>
                </a:solidFill>
              </a:rPr>
              <a:t>context of </a:t>
            </a:r>
            <a:r>
              <a:rPr lang="en-US" sz="2600" dirty="0" smtClean="0">
                <a:solidFill>
                  <a:srgbClr val="373737"/>
                </a:solidFill>
              </a:rPr>
              <a:t>the major</a:t>
            </a:r>
            <a:r>
              <a:rPr lang="en-US" sz="2600" dirty="0">
                <a:solidFill>
                  <a:srgbClr val="373737"/>
                </a:solidFill>
              </a:rPr>
              <a:t>, </a:t>
            </a:r>
            <a:r>
              <a:rPr lang="en-US" sz="2600" dirty="0" smtClean="0">
                <a:solidFill>
                  <a:srgbClr val="373737"/>
                </a:solidFill>
              </a:rPr>
              <a:t>students </a:t>
            </a:r>
            <a:r>
              <a:rPr lang="en-US" sz="2600" dirty="0">
                <a:solidFill>
                  <a:srgbClr val="373737"/>
                </a:solidFill>
              </a:rPr>
              <a:t>must choose major </a:t>
            </a:r>
            <a:r>
              <a:rPr lang="en-US" sz="2600" dirty="0" smtClean="0">
                <a:solidFill>
                  <a:srgbClr val="373737"/>
                </a:solidFill>
              </a:rPr>
              <a:t>electives</a:t>
            </a:r>
          </a:p>
          <a:p>
            <a:pPr marL="533400" indent="-533400">
              <a:lnSpc>
                <a:spcPct val="80000"/>
              </a:lnSpc>
              <a:buClr>
                <a:schemeClr val="tx2"/>
              </a:buClr>
              <a:buNone/>
            </a:pPr>
            <a:r>
              <a:rPr lang="en-US" sz="2600" dirty="0" smtClean="0">
                <a:solidFill>
                  <a:srgbClr val="373737"/>
                </a:solidFill>
              </a:rPr>
              <a:t>carefully to simultaneously  complete </a:t>
            </a:r>
            <a:r>
              <a:rPr lang="en-US" sz="2600" dirty="0">
                <a:solidFill>
                  <a:srgbClr val="373737"/>
                </a:solidFill>
              </a:rPr>
              <a:t>the requirements for </a:t>
            </a:r>
            <a:r>
              <a:rPr lang="en-US" sz="2600" dirty="0" smtClean="0">
                <a:solidFill>
                  <a:srgbClr val="373737"/>
                </a:solidFill>
              </a:rPr>
              <a:t>the</a:t>
            </a:r>
          </a:p>
          <a:p>
            <a:pPr marL="533400" indent="-533400">
              <a:lnSpc>
                <a:spcPct val="80000"/>
              </a:lnSpc>
              <a:buClr>
                <a:schemeClr val="tx2"/>
              </a:buClr>
              <a:buNone/>
            </a:pPr>
            <a:r>
              <a:rPr lang="en-US" sz="2600" dirty="0" smtClean="0">
                <a:solidFill>
                  <a:srgbClr val="373737"/>
                </a:solidFill>
              </a:rPr>
              <a:t>major </a:t>
            </a:r>
            <a:r>
              <a:rPr lang="en-US" sz="2600" dirty="0">
                <a:solidFill>
                  <a:srgbClr val="373737"/>
                </a:solidFill>
              </a:rPr>
              <a:t>and </a:t>
            </a:r>
            <a:r>
              <a:rPr lang="en-US" sz="2600" dirty="0" smtClean="0">
                <a:solidFill>
                  <a:srgbClr val="373737"/>
                </a:solidFill>
              </a:rPr>
              <a:t>the SMPP</a:t>
            </a:r>
            <a:r>
              <a:rPr lang="en-US" sz="2600" dirty="0">
                <a:solidFill>
                  <a:srgbClr val="373737"/>
                </a:solidFill>
              </a:rPr>
              <a:t>. For many </a:t>
            </a:r>
            <a:r>
              <a:rPr lang="en-US" sz="2600" dirty="0" smtClean="0">
                <a:solidFill>
                  <a:srgbClr val="373737"/>
                </a:solidFill>
              </a:rPr>
              <a:t>programs</a:t>
            </a:r>
            <a:r>
              <a:rPr lang="en-US" sz="2600" dirty="0">
                <a:solidFill>
                  <a:srgbClr val="373737"/>
                </a:solidFill>
              </a:rPr>
              <a:t>, classes are required </a:t>
            </a:r>
            <a:r>
              <a:rPr lang="en-US" sz="2600" dirty="0" smtClean="0">
                <a:solidFill>
                  <a:srgbClr val="373737"/>
                </a:solidFill>
              </a:rPr>
              <a:t>in</a:t>
            </a:r>
          </a:p>
          <a:p>
            <a:pPr marL="533400" indent="-533400">
              <a:lnSpc>
                <a:spcPct val="80000"/>
              </a:lnSpc>
              <a:buClr>
                <a:schemeClr val="tx2"/>
              </a:buClr>
              <a:buNone/>
            </a:pPr>
            <a:r>
              <a:rPr lang="en-US" sz="2600" dirty="0" smtClean="0">
                <a:solidFill>
                  <a:srgbClr val="373737"/>
                </a:solidFill>
              </a:rPr>
              <a:t>addition </a:t>
            </a:r>
            <a:r>
              <a:rPr lang="en-US" sz="2600" dirty="0">
                <a:solidFill>
                  <a:srgbClr val="373737"/>
                </a:solidFill>
              </a:rPr>
              <a:t>to </a:t>
            </a:r>
            <a:r>
              <a:rPr lang="en-US" sz="2600" dirty="0" smtClean="0">
                <a:solidFill>
                  <a:srgbClr val="373737"/>
                </a:solidFill>
              </a:rPr>
              <a:t>the requirements </a:t>
            </a:r>
            <a:r>
              <a:rPr lang="en-US" sz="2600" dirty="0">
                <a:solidFill>
                  <a:srgbClr val="373737"/>
                </a:solidFill>
              </a:rPr>
              <a:t>for </a:t>
            </a:r>
            <a:r>
              <a:rPr lang="en-US" sz="2600" dirty="0" smtClean="0">
                <a:solidFill>
                  <a:srgbClr val="373737"/>
                </a:solidFill>
              </a:rPr>
              <a:t>the</a:t>
            </a:r>
            <a:r>
              <a:rPr lang="en-US" sz="2600" dirty="0">
                <a:solidFill>
                  <a:srgbClr val="373737"/>
                </a:solidFill>
              </a:rPr>
              <a:t> </a:t>
            </a:r>
            <a:r>
              <a:rPr lang="en-US" sz="2600" dirty="0" smtClean="0">
                <a:solidFill>
                  <a:srgbClr val="373737"/>
                </a:solidFill>
              </a:rPr>
              <a:t>major.</a:t>
            </a:r>
          </a:p>
          <a:p>
            <a:pPr marL="533400" indent="-533400">
              <a:lnSpc>
                <a:spcPct val="80000"/>
              </a:lnSpc>
              <a:buClr>
                <a:schemeClr val="tx2"/>
              </a:buClr>
              <a:buNone/>
            </a:pPr>
            <a:endParaRPr lang="en-US" sz="2000" dirty="0">
              <a:solidFill>
                <a:srgbClr val="373737"/>
              </a:solidFill>
            </a:endParaRPr>
          </a:p>
          <a:p>
            <a:pPr marL="533400" indent="-533400">
              <a:lnSpc>
                <a:spcPct val="80000"/>
              </a:lnSpc>
              <a:buClr>
                <a:schemeClr val="tx2"/>
              </a:buClr>
              <a:buNone/>
            </a:pPr>
            <a:endParaRPr lang="en-US" sz="2000" dirty="0" smtClean="0">
              <a:solidFill>
                <a:srgbClr val="373737"/>
              </a:solidFill>
            </a:endParaRPr>
          </a:p>
          <a:p>
            <a:pPr marL="533400" indent="-533400" algn="ctr">
              <a:lnSpc>
                <a:spcPct val="80000"/>
              </a:lnSpc>
              <a:buClr>
                <a:schemeClr val="tx2"/>
              </a:buClr>
              <a:buNone/>
            </a:pPr>
            <a:r>
              <a:rPr lang="en-US" sz="5400" dirty="0" smtClean="0">
                <a:solidFill>
                  <a:schemeClr val="accent1"/>
                </a:solidFill>
              </a:rPr>
              <a:t>SMPP = CSET</a:t>
            </a:r>
            <a:r>
              <a:rPr lang="en-US" sz="5400" dirty="0">
                <a:solidFill>
                  <a:schemeClr val="accent1"/>
                </a:solidFill>
              </a:rPr>
              <a:t> </a:t>
            </a:r>
            <a:endParaRPr lang="en-US" sz="5400" dirty="0" smtClean="0">
              <a:solidFill>
                <a:schemeClr val="accent1"/>
              </a:solidFill>
            </a:endParaRPr>
          </a:p>
        </p:txBody>
      </p:sp>
    </p:spTree>
    <p:extLst>
      <p:ext uri="{BB962C8B-B14F-4D97-AF65-F5344CB8AC3E}">
        <p14:creationId xmlns:p14="http://schemas.microsoft.com/office/powerpoint/2010/main" val="1579614521"/>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nchor="t">
            <a:noAutofit/>
          </a:bodyPr>
          <a:lstStyle/>
          <a:p>
            <a:pPr marL="54864" indent="0" algn="ctr" eaLnBrk="1" fontAlgn="auto" hangingPunct="1">
              <a:spcAft>
                <a:spcPts val="0"/>
              </a:spcAft>
              <a:defRPr/>
            </a:pPr>
            <a:r>
              <a:rPr lang="en-US" sz="4000" dirty="0" smtClean="0">
                <a:solidFill>
                  <a:schemeClr val="accent2">
                    <a:lumMod val="75000"/>
                  </a:schemeClr>
                </a:solidFill>
                <a:cs typeface="Tahoma" pitchFamily="34" charset="0"/>
              </a:rPr>
              <a:t>How Do You Prepare for the CSET?</a:t>
            </a:r>
            <a:endParaRPr lang="en-US" sz="4000" dirty="0">
              <a:solidFill>
                <a:schemeClr val="accent2">
                  <a:lumMod val="75000"/>
                </a:schemeClr>
              </a:solidFill>
              <a:cs typeface="Tahoma" pitchFamily="34" charset="0"/>
            </a:endParaRPr>
          </a:p>
        </p:txBody>
      </p:sp>
      <p:sp>
        <p:nvSpPr>
          <p:cNvPr id="26627" name="Rectangle 3"/>
          <p:cNvSpPr>
            <a:spLocks noGrp="1" noChangeArrowheads="1"/>
          </p:cNvSpPr>
          <p:nvPr>
            <p:ph idx="1"/>
          </p:nvPr>
        </p:nvSpPr>
        <p:spPr>
          <a:xfrm>
            <a:off x="457200" y="1524000"/>
            <a:ext cx="8229600" cy="4525963"/>
          </a:xfrm>
        </p:spPr>
        <p:txBody>
          <a:bodyPr>
            <a:normAutofit fontScale="92500" lnSpcReduction="20000"/>
          </a:bodyPr>
          <a:lstStyle/>
          <a:p>
            <a:pPr eaLnBrk="1" hangingPunct="1">
              <a:lnSpc>
                <a:spcPct val="90000"/>
              </a:lnSpc>
            </a:pPr>
            <a:r>
              <a:rPr lang="en-US" smtClean="0"/>
              <a:t>Choose a major to help prepare you in subject matter knowledge.</a:t>
            </a:r>
          </a:p>
          <a:p>
            <a:pPr eaLnBrk="1" hangingPunct="1">
              <a:lnSpc>
                <a:spcPct val="90000"/>
              </a:lnSpc>
            </a:pPr>
            <a:endParaRPr lang="en-US" smtClean="0"/>
          </a:p>
          <a:p>
            <a:pPr eaLnBrk="1" hangingPunct="1">
              <a:lnSpc>
                <a:spcPct val="90000"/>
              </a:lnSpc>
            </a:pPr>
            <a:r>
              <a:rPr lang="en-US" smtClean="0"/>
              <a:t>Take classes to support your knowledge in the subject matter areas.</a:t>
            </a:r>
          </a:p>
          <a:p>
            <a:pPr eaLnBrk="1" hangingPunct="1">
              <a:lnSpc>
                <a:spcPct val="90000"/>
              </a:lnSpc>
            </a:pPr>
            <a:endParaRPr lang="en-US" smtClean="0"/>
          </a:p>
          <a:p>
            <a:pPr eaLnBrk="1" hangingPunct="1">
              <a:lnSpc>
                <a:spcPct val="90000"/>
              </a:lnSpc>
            </a:pPr>
            <a:r>
              <a:rPr lang="en-US" smtClean="0"/>
              <a:t>Keep and review notes, exams and papers from all subject matter classes.</a:t>
            </a:r>
          </a:p>
          <a:p>
            <a:pPr eaLnBrk="1" hangingPunct="1">
              <a:lnSpc>
                <a:spcPct val="90000"/>
              </a:lnSpc>
            </a:pPr>
            <a:endParaRPr lang="en-US" smtClean="0"/>
          </a:p>
          <a:p>
            <a:pPr eaLnBrk="1" hangingPunct="1">
              <a:lnSpc>
                <a:spcPct val="90000"/>
              </a:lnSpc>
            </a:pPr>
            <a:r>
              <a:rPr lang="en-US" smtClean="0"/>
              <a:t>Do the FREE practice test online at the CSET website </a:t>
            </a:r>
            <a:r>
              <a:rPr lang="en-US" smtClean="0">
                <a:hlinkClick r:id="rId3"/>
              </a:rPr>
              <a:t>www.ctcexams.nesinc.com</a:t>
            </a:r>
            <a:r>
              <a:rPr lang="en-US" smtClean="0"/>
              <a:t>	</a:t>
            </a:r>
          </a:p>
          <a:p>
            <a:pPr eaLnBrk="1" hangingPunct="1">
              <a:lnSpc>
                <a:spcPct val="90000"/>
              </a:lnSpc>
              <a:buFont typeface="Wingdings" pitchFamily="2" charset="2"/>
              <a:buNone/>
            </a:pPr>
            <a:endParaRPr lang="en-US" smtClean="0"/>
          </a:p>
        </p:txBody>
      </p:sp>
    </p:spTree>
    <p:extLst>
      <p:ext uri="{BB962C8B-B14F-4D97-AF65-F5344CB8AC3E}">
        <p14:creationId xmlns:p14="http://schemas.microsoft.com/office/powerpoint/2010/main" val="419140466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General Education</a:t>
            </a:r>
            <a:endParaRPr lang="en-US" sz="2800" dirty="0"/>
          </a:p>
        </p:txBody>
      </p:sp>
      <p:sp>
        <p:nvSpPr>
          <p:cNvPr id="5" name="Text Placeholder 4"/>
          <p:cNvSpPr>
            <a:spLocks noGrp="1"/>
          </p:cNvSpPr>
          <p:nvPr>
            <p:ph type="body" idx="1"/>
          </p:nvPr>
        </p:nvSpPr>
        <p:spPr>
          <a:xfrm>
            <a:off x="381000" y="5105400"/>
            <a:ext cx="8229601" cy="609600"/>
          </a:xfrm>
        </p:spPr>
        <p:txBody>
          <a:bodyPr>
            <a:normAutofit/>
          </a:bodyPr>
          <a:lstStyle/>
          <a:p>
            <a:pPr lvl="0">
              <a:spcBef>
                <a:spcPts val="0"/>
              </a:spcBef>
            </a:pPr>
            <a:r>
              <a:rPr lang="en-US" sz="1600" b="1" dirty="0"/>
              <a:t>P</a:t>
            </a:r>
            <a:r>
              <a:rPr lang="en-US" sz="1600" b="1" dirty="0" smtClean="0"/>
              <a:t>rovides </a:t>
            </a:r>
            <a:r>
              <a:rPr lang="en-US" sz="1600" b="1" dirty="0"/>
              <a:t>broad exposure to multiple disciplines and forms the basis for developing essential intellectual, civic, and practical capacities.</a:t>
            </a:r>
            <a:endParaRPr lang="en-US" sz="1700" b="1" dirty="0">
              <a:solidFill>
                <a:prstClr val="black">
                  <a:lumMod val="75000"/>
                  <a:lumOff val="25000"/>
                </a:prstClr>
              </a:solidFill>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890" y="533400"/>
            <a:ext cx="8403020" cy="685800"/>
          </a:xfrm>
        </p:spPr>
        <p:txBody>
          <a:bodyPr>
            <a:noAutofit/>
          </a:bodyPr>
          <a:lstStyle/>
          <a:p>
            <a:pPr algn="ctr">
              <a:defRPr/>
            </a:pPr>
            <a:r>
              <a:rPr lang="en-US" sz="4000" dirty="0" smtClean="0">
                <a:solidFill>
                  <a:schemeClr val="accent2">
                    <a:lumMod val="75000"/>
                  </a:schemeClr>
                </a:solidFill>
                <a:effectLst/>
                <a:cs typeface="Tahoma" pitchFamily="34" charset="0"/>
              </a:rPr>
              <a:t>Subjects Available for Single Subject Teaching Credentials*</a:t>
            </a:r>
            <a:endParaRPr lang="en-US" sz="4000" dirty="0">
              <a:solidFill>
                <a:schemeClr val="accent2">
                  <a:lumMod val="75000"/>
                </a:schemeClr>
              </a:solidFill>
              <a:effectLst/>
              <a:cs typeface="Tahoma" pitchFamily="34" charset="0"/>
            </a:endParaRPr>
          </a:p>
        </p:txBody>
      </p:sp>
      <p:sp>
        <p:nvSpPr>
          <p:cNvPr id="3" name="Content Placeholder 2"/>
          <p:cNvSpPr>
            <a:spLocks noGrp="1"/>
          </p:cNvSpPr>
          <p:nvPr>
            <p:ph idx="1"/>
          </p:nvPr>
        </p:nvSpPr>
        <p:spPr>
          <a:xfrm>
            <a:off x="304800" y="1828800"/>
            <a:ext cx="4191000" cy="3886200"/>
          </a:xfrm>
        </p:spPr>
        <p:txBody>
          <a:bodyPr>
            <a:normAutofit lnSpcReduction="10000"/>
          </a:bodyPr>
          <a:lstStyle/>
          <a:p>
            <a:pPr eaLnBrk="1" hangingPunct="1">
              <a:lnSpc>
                <a:spcPct val="80000"/>
              </a:lnSpc>
              <a:buClr>
                <a:schemeClr val="accent1"/>
              </a:buClr>
              <a:buSzPct val="90000"/>
              <a:buFont typeface="Wingdings" panose="05000000000000000000" pitchFamily="2" charset="2"/>
              <a:buChar char="§"/>
              <a:defRPr/>
            </a:pPr>
            <a:r>
              <a:rPr lang="en-US" sz="2600" dirty="0" smtClean="0"/>
              <a:t>Agriculture	</a:t>
            </a:r>
          </a:p>
          <a:p>
            <a:pPr eaLnBrk="1" hangingPunct="1">
              <a:lnSpc>
                <a:spcPct val="80000"/>
              </a:lnSpc>
              <a:buClr>
                <a:schemeClr val="accent1"/>
              </a:buClr>
              <a:buSzPct val="90000"/>
              <a:buFont typeface="Wingdings" panose="05000000000000000000" pitchFamily="2" charset="2"/>
              <a:buChar char="§"/>
              <a:defRPr/>
            </a:pPr>
            <a:r>
              <a:rPr lang="en-US" sz="2600" dirty="0" smtClean="0"/>
              <a:t>Art</a:t>
            </a:r>
            <a:endParaRPr lang="en-US" sz="2600" dirty="0" smtClean="0">
              <a:solidFill>
                <a:schemeClr val="accent3"/>
              </a:solidFill>
            </a:endParaRPr>
          </a:p>
          <a:p>
            <a:pPr eaLnBrk="1" hangingPunct="1">
              <a:lnSpc>
                <a:spcPct val="80000"/>
              </a:lnSpc>
              <a:buClr>
                <a:schemeClr val="accent1"/>
              </a:buClr>
              <a:buSzPct val="90000"/>
              <a:buFont typeface="Wingdings" panose="05000000000000000000" pitchFamily="2" charset="2"/>
              <a:buChar char="§"/>
              <a:defRPr/>
            </a:pPr>
            <a:r>
              <a:rPr lang="en-US" sz="2600" dirty="0" smtClean="0"/>
              <a:t>Biological Sciences</a:t>
            </a:r>
            <a:endParaRPr lang="en-US" sz="2600" dirty="0" smtClean="0">
              <a:solidFill>
                <a:schemeClr val="accent3"/>
              </a:solidFill>
            </a:endParaRPr>
          </a:p>
          <a:p>
            <a:pPr eaLnBrk="1" hangingPunct="1">
              <a:lnSpc>
                <a:spcPct val="80000"/>
              </a:lnSpc>
              <a:buClr>
                <a:schemeClr val="accent1"/>
              </a:buClr>
              <a:buSzPct val="90000"/>
              <a:buFont typeface="Wingdings" panose="05000000000000000000" pitchFamily="2" charset="2"/>
              <a:buChar char="§"/>
              <a:defRPr/>
            </a:pPr>
            <a:r>
              <a:rPr lang="en-US" sz="2600" dirty="0" smtClean="0"/>
              <a:t>Business</a:t>
            </a:r>
          </a:p>
          <a:p>
            <a:pPr eaLnBrk="1" hangingPunct="1">
              <a:lnSpc>
                <a:spcPct val="80000"/>
              </a:lnSpc>
              <a:buClr>
                <a:schemeClr val="accent1"/>
              </a:buClr>
              <a:buSzPct val="90000"/>
              <a:buFont typeface="Wingdings" panose="05000000000000000000" pitchFamily="2" charset="2"/>
              <a:buChar char="§"/>
              <a:defRPr/>
            </a:pPr>
            <a:r>
              <a:rPr lang="en-US" sz="2600" dirty="0" smtClean="0"/>
              <a:t>Chemistry</a:t>
            </a:r>
            <a:endParaRPr lang="en-US" sz="2600" dirty="0" smtClean="0">
              <a:solidFill>
                <a:schemeClr val="accent3"/>
              </a:solidFill>
            </a:endParaRPr>
          </a:p>
          <a:p>
            <a:pPr eaLnBrk="1" hangingPunct="1">
              <a:lnSpc>
                <a:spcPct val="80000"/>
              </a:lnSpc>
              <a:buClr>
                <a:schemeClr val="accent1"/>
              </a:buClr>
              <a:buSzPct val="90000"/>
              <a:buFont typeface="Wingdings" panose="05000000000000000000" pitchFamily="2" charset="2"/>
              <a:buChar char="§"/>
              <a:defRPr/>
            </a:pPr>
            <a:r>
              <a:rPr lang="en-US" sz="2600" dirty="0" smtClean="0"/>
              <a:t>English</a:t>
            </a:r>
            <a:endParaRPr lang="en-US" sz="2600" dirty="0" smtClean="0">
              <a:solidFill>
                <a:schemeClr val="accent3"/>
              </a:solidFill>
            </a:endParaRPr>
          </a:p>
          <a:p>
            <a:pPr eaLnBrk="1" hangingPunct="1">
              <a:lnSpc>
                <a:spcPct val="80000"/>
              </a:lnSpc>
              <a:buClr>
                <a:schemeClr val="accent1"/>
              </a:buClr>
              <a:buSzPct val="90000"/>
              <a:buFont typeface="Wingdings" panose="05000000000000000000" pitchFamily="2" charset="2"/>
              <a:buChar char="§"/>
              <a:defRPr/>
            </a:pPr>
            <a:r>
              <a:rPr lang="en-US" sz="2600" dirty="0" smtClean="0"/>
              <a:t>Geosciences</a:t>
            </a:r>
            <a:endParaRPr lang="en-US" sz="2600" dirty="0" smtClean="0">
              <a:solidFill>
                <a:schemeClr val="accent3"/>
              </a:solidFill>
            </a:endParaRPr>
          </a:p>
          <a:p>
            <a:pPr eaLnBrk="1" hangingPunct="1">
              <a:lnSpc>
                <a:spcPct val="80000"/>
              </a:lnSpc>
              <a:buClr>
                <a:schemeClr val="accent1"/>
              </a:buClr>
              <a:buSzPct val="90000"/>
              <a:buFont typeface="Wingdings" panose="05000000000000000000" pitchFamily="2" charset="2"/>
              <a:buChar char="§"/>
              <a:defRPr/>
            </a:pPr>
            <a:r>
              <a:rPr lang="en-US" sz="2600" dirty="0" smtClean="0"/>
              <a:t>Health Science</a:t>
            </a:r>
          </a:p>
          <a:p>
            <a:pPr eaLnBrk="1" hangingPunct="1">
              <a:lnSpc>
                <a:spcPct val="80000"/>
              </a:lnSpc>
              <a:buClr>
                <a:schemeClr val="accent1"/>
              </a:buClr>
              <a:buSzPct val="90000"/>
              <a:buFont typeface="Wingdings" panose="05000000000000000000" pitchFamily="2" charset="2"/>
              <a:buChar char="§"/>
              <a:defRPr/>
            </a:pPr>
            <a:r>
              <a:rPr lang="en-US" sz="2600" dirty="0" smtClean="0"/>
              <a:t>Home Economics</a:t>
            </a:r>
          </a:p>
          <a:p>
            <a:pPr eaLnBrk="1" hangingPunct="1">
              <a:lnSpc>
                <a:spcPct val="80000"/>
              </a:lnSpc>
              <a:buClr>
                <a:schemeClr val="accent1"/>
              </a:buClr>
              <a:buSzPct val="90000"/>
              <a:buFont typeface="Wingdings" panose="05000000000000000000" pitchFamily="2" charset="2"/>
              <a:buChar char="§"/>
              <a:defRPr/>
            </a:pPr>
            <a:r>
              <a:rPr lang="en-US" sz="2600" dirty="0" smtClean="0"/>
              <a:t>Industrial &amp; Technology Ed.</a:t>
            </a:r>
          </a:p>
          <a:p>
            <a:pPr>
              <a:defRPr/>
            </a:pPr>
            <a:endParaRPr lang="en-US" dirty="0"/>
          </a:p>
        </p:txBody>
      </p:sp>
      <p:sp>
        <p:nvSpPr>
          <p:cNvPr id="4" name="TextBox 3"/>
          <p:cNvSpPr txBox="1"/>
          <p:nvPr/>
        </p:nvSpPr>
        <p:spPr>
          <a:xfrm>
            <a:off x="4724400" y="1676400"/>
            <a:ext cx="3810000" cy="3613297"/>
          </a:xfrm>
          <a:prstGeom prst="rect">
            <a:avLst/>
          </a:prstGeom>
          <a:noFill/>
        </p:spPr>
        <p:txBody>
          <a:bodyPr>
            <a:spAutoFit/>
          </a:bodyPr>
          <a:lstStyle/>
          <a:p>
            <a:pPr marL="457200" indent="-457200">
              <a:lnSpc>
                <a:spcPct val="80000"/>
              </a:lnSpc>
              <a:buClr>
                <a:schemeClr val="accent1"/>
              </a:buClr>
              <a:buSzPct val="90000"/>
              <a:buFont typeface="Wingdings" panose="05000000000000000000" pitchFamily="2" charset="2"/>
              <a:buChar char="§"/>
              <a:defRPr/>
            </a:pPr>
            <a:r>
              <a:rPr lang="en-US" sz="2600" b="0" dirty="0">
                <a:latin typeface="+mn-lt"/>
              </a:rPr>
              <a:t>Languages other than </a:t>
            </a:r>
            <a:r>
              <a:rPr lang="en-US" sz="2600" b="0" dirty="0" smtClean="0">
                <a:latin typeface="+mn-lt"/>
              </a:rPr>
              <a:t>English</a:t>
            </a:r>
            <a:endParaRPr lang="en-US" sz="2600" b="0" dirty="0">
              <a:solidFill>
                <a:schemeClr val="accent3"/>
              </a:solidFill>
              <a:latin typeface="+mn-lt"/>
            </a:endParaRPr>
          </a:p>
          <a:p>
            <a:pPr marL="457200" indent="-457200">
              <a:lnSpc>
                <a:spcPct val="80000"/>
              </a:lnSpc>
              <a:buClr>
                <a:schemeClr val="accent1"/>
              </a:buClr>
              <a:buSzPct val="90000"/>
              <a:buFont typeface="Wingdings" panose="05000000000000000000" pitchFamily="2" charset="2"/>
              <a:buChar char="§"/>
              <a:defRPr/>
            </a:pPr>
            <a:r>
              <a:rPr lang="en-US" sz="2600" b="0" dirty="0" smtClean="0">
                <a:latin typeface="+mn-lt"/>
              </a:rPr>
              <a:t>Mathematics</a:t>
            </a:r>
            <a:endParaRPr lang="en-US" sz="2600" b="0" dirty="0">
              <a:solidFill>
                <a:schemeClr val="accent3"/>
              </a:solidFill>
              <a:latin typeface="+mn-lt"/>
            </a:endParaRPr>
          </a:p>
          <a:p>
            <a:pPr marL="457200" indent="-457200">
              <a:lnSpc>
                <a:spcPct val="80000"/>
              </a:lnSpc>
              <a:buClr>
                <a:schemeClr val="accent1"/>
              </a:buClr>
              <a:buSzPct val="90000"/>
              <a:buFont typeface="Wingdings" panose="05000000000000000000" pitchFamily="2" charset="2"/>
              <a:buChar char="§"/>
              <a:defRPr/>
            </a:pPr>
            <a:r>
              <a:rPr lang="en-US" sz="2600" b="0" dirty="0">
                <a:latin typeface="+mn-lt"/>
              </a:rPr>
              <a:t>Foundational Level </a:t>
            </a:r>
            <a:r>
              <a:rPr lang="en-US" sz="2600" b="0" dirty="0" smtClean="0">
                <a:latin typeface="+mn-lt"/>
              </a:rPr>
              <a:t>Mathematics</a:t>
            </a:r>
            <a:endParaRPr lang="en-US" sz="2600" b="0" dirty="0">
              <a:solidFill>
                <a:schemeClr val="accent3"/>
              </a:solidFill>
              <a:latin typeface="+mn-lt"/>
            </a:endParaRPr>
          </a:p>
          <a:p>
            <a:pPr marL="457200" indent="-457200">
              <a:lnSpc>
                <a:spcPct val="80000"/>
              </a:lnSpc>
              <a:buClr>
                <a:schemeClr val="accent1"/>
              </a:buClr>
              <a:buSzPct val="90000"/>
              <a:buFont typeface="Wingdings" panose="05000000000000000000" pitchFamily="2" charset="2"/>
              <a:buChar char="§"/>
              <a:defRPr/>
            </a:pPr>
            <a:r>
              <a:rPr lang="en-US" sz="2600" b="0" dirty="0" smtClean="0">
                <a:latin typeface="+mn-lt"/>
              </a:rPr>
              <a:t>Music</a:t>
            </a:r>
            <a:endParaRPr lang="en-US" sz="2600" b="0" dirty="0">
              <a:solidFill>
                <a:schemeClr val="accent3"/>
              </a:solidFill>
              <a:latin typeface="+mn-lt"/>
            </a:endParaRPr>
          </a:p>
          <a:p>
            <a:pPr marL="457200" indent="-457200">
              <a:lnSpc>
                <a:spcPct val="80000"/>
              </a:lnSpc>
              <a:buClr>
                <a:schemeClr val="accent1"/>
              </a:buClr>
              <a:buSzPct val="90000"/>
              <a:buFont typeface="Wingdings" panose="05000000000000000000" pitchFamily="2" charset="2"/>
              <a:buChar char="§"/>
              <a:defRPr/>
            </a:pPr>
            <a:r>
              <a:rPr lang="en-US" sz="2600" b="0" dirty="0">
                <a:latin typeface="+mn-lt"/>
              </a:rPr>
              <a:t>Physical </a:t>
            </a:r>
            <a:r>
              <a:rPr lang="en-US" sz="2600" b="0" dirty="0" smtClean="0">
                <a:latin typeface="+mn-lt"/>
              </a:rPr>
              <a:t>Education</a:t>
            </a:r>
            <a:endParaRPr lang="en-US" sz="2600" b="0" dirty="0">
              <a:solidFill>
                <a:schemeClr val="accent3"/>
              </a:solidFill>
              <a:latin typeface="+mn-lt"/>
            </a:endParaRPr>
          </a:p>
          <a:p>
            <a:pPr marL="457200" indent="-457200">
              <a:lnSpc>
                <a:spcPct val="80000"/>
              </a:lnSpc>
              <a:buClr>
                <a:schemeClr val="accent1"/>
              </a:buClr>
              <a:buSzPct val="90000"/>
              <a:buFont typeface="Wingdings" panose="05000000000000000000" pitchFamily="2" charset="2"/>
              <a:buChar char="§"/>
              <a:defRPr/>
            </a:pPr>
            <a:r>
              <a:rPr lang="en-US" sz="2600" b="0" dirty="0" smtClean="0">
                <a:latin typeface="+mn-lt"/>
              </a:rPr>
              <a:t>Physics</a:t>
            </a:r>
            <a:endParaRPr lang="en-US" sz="2600" b="0" dirty="0">
              <a:solidFill>
                <a:schemeClr val="accent3"/>
              </a:solidFill>
              <a:latin typeface="+mn-lt"/>
            </a:endParaRPr>
          </a:p>
          <a:p>
            <a:pPr marL="457200" indent="-457200">
              <a:lnSpc>
                <a:spcPct val="80000"/>
              </a:lnSpc>
              <a:buClr>
                <a:schemeClr val="accent1"/>
              </a:buClr>
              <a:buSzPct val="90000"/>
              <a:buFont typeface="Wingdings" panose="05000000000000000000" pitchFamily="2" charset="2"/>
              <a:buChar char="§"/>
              <a:defRPr/>
            </a:pPr>
            <a:r>
              <a:rPr lang="en-US" sz="2600" b="0" dirty="0">
                <a:latin typeface="+mn-lt"/>
              </a:rPr>
              <a:t>Social </a:t>
            </a:r>
            <a:r>
              <a:rPr lang="en-US" sz="2600" b="0" dirty="0" smtClean="0">
                <a:latin typeface="+mn-lt"/>
              </a:rPr>
              <a:t>Science</a:t>
            </a:r>
            <a:endParaRPr lang="en-US" sz="2600" b="0" dirty="0">
              <a:latin typeface="+mn-lt"/>
            </a:endParaRPr>
          </a:p>
          <a:p>
            <a:pPr marL="457200" indent="-457200">
              <a:lnSpc>
                <a:spcPct val="80000"/>
              </a:lnSpc>
              <a:buClr>
                <a:schemeClr val="accent1"/>
              </a:buClr>
              <a:buSzPct val="90000"/>
              <a:buFont typeface="Wingdings" panose="05000000000000000000" pitchFamily="2" charset="2"/>
              <a:buChar char="§"/>
              <a:defRPr/>
            </a:pPr>
            <a:r>
              <a:rPr lang="en-US" sz="2600" b="0" dirty="0" smtClean="0">
                <a:latin typeface="+mn-lt"/>
              </a:rPr>
              <a:t>Foundational </a:t>
            </a:r>
            <a:r>
              <a:rPr lang="en-US" sz="2600" b="0" dirty="0">
                <a:latin typeface="+mn-lt"/>
              </a:rPr>
              <a:t>Level General </a:t>
            </a:r>
            <a:r>
              <a:rPr lang="en-US" sz="2600" b="0" dirty="0" smtClean="0">
                <a:latin typeface="+mn-lt"/>
              </a:rPr>
              <a:t>Science</a:t>
            </a:r>
            <a:endParaRPr lang="en-US" sz="2600" b="0" dirty="0">
              <a:solidFill>
                <a:schemeClr val="accent3"/>
              </a:solidFill>
              <a:latin typeface="+mn-lt"/>
            </a:endParaRPr>
          </a:p>
        </p:txBody>
      </p:sp>
      <p:sp>
        <p:nvSpPr>
          <p:cNvPr id="6" name="TextBox 5"/>
          <p:cNvSpPr txBox="1"/>
          <p:nvPr/>
        </p:nvSpPr>
        <p:spPr>
          <a:xfrm>
            <a:off x="2286000" y="5867400"/>
            <a:ext cx="4267200" cy="461665"/>
          </a:xfrm>
          <a:prstGeom prst="rect">
            <a:avLst/>
          </a:prstGeom>
          <a:noFill/>
        </p:spPr>
        <p:txBody>
          <a:bodyPr>
            <a:spAutoFit/>
          </a:bodyPr>
          <a:lstStyle/>
          <a:p>
            <a:pPr algn="ctr">
              <a:defRPr/>
            </a:pPr>
            <a:r>
              <a:rPr lang="en-US" sz="1200" dirty="0">
                <a:latin typeface="+mn-lt"/>
              </a:rPr>
              <a:t>*Check your desired university to see if the credential you seek is </a:t>
            </a:r>
            <a:r>
              <a:rPr lang="en-US" sz="1200" dirty="0" smtClean="0">
                <a:latin typeface="+mn-lt"/>
              </a:rPr>
              <a:t>offered</a:t>
            </a:r>
            <a:endParaRPr lang="en-US" sz="1200" dirty="0">
              <a:latin typeface="+mn-lt"/>
            </a:endParaRPr>
          </a:p>
        </p:txBody>
      </p:sp>
    </p:spTree>
    <p:extLst>
      <p:ext uri="{BB962C8B-B14F-4D97-AF65-F5344CB8AC3E}">
        <p14:creationId xmlns:p14="http://schemas.microsoft.com/office/powerpoint/2010/main" val="4269191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p:nvPr>
        </p:nvSpPr>
        <p:spPr/>
        <p:txBody>
          <a:bodyPr anchor="ctr">
            <a:noAutofit/>
          </a:bodyPr>
          <a:lstStyle/>
          <a:p>
            <a:pPr marL="54864" indent="0" algn="ctr" eaLnBrk="1" fontAlgn="auto" hangingPunct="1">
              <a:spcAft>
                <a:spcPts val="0"/>
              </a:spcAft>
              <a:defRPr/>
            </a:pPr>
            <a:r>
              <a:rPr lang="en-US" sz="4000" dirty="0">
                <a:solidFill>
                  <a:schemeClr val="accent2">
                    <a:lumMod val="75000"/>
                  </a:schemeClr>
                </a:solidFill>
                <a:cs typeface="Tahoma" pitchFamily="34" charset="0"/>
              </a:rPr>
              <a:t>Credential Program Prerequisites</a:t>
            </a:r>
          </a:p>
        </p:txBody>
      </p:sp>
      <p:sp>
        <p:nvSpPr>
          <p:cNvPr id="94211" name="Rectangle 3"/>
          <p:cNvSpPr>
            <a:spLocks noGrp="1" noChangeArrowheads="1"/>
          </p:cNvSpPr>
          <p:nvPr>
            <p:ph idx="1"/>
          </p:nvPr>
        </p:nvSpPr>
        <p:spPr/>
        <p:txBody>
          <a:bodyPr>
            <a:normAutofit fontScale="92500" lnSpcReduction="20000"/>
          </a:bodyPr>
          <a:lstStyle/>
          <a:p>
            <a:pPr eaLnBrk="1" fontAlgn="auto" hangingPunct="1">
              <a:lnSpc>
                <a:spcPct val="90000"/>
              </a:lnSpc>
              <a:spcBef>
                <a:spcPts val="0"/>
              </a:spcBef>
              <a:spcAft>
                <a:spcPts val="0"/>
              </a:spcAft>
              <a:buFont typeface="Wingdings 2"/>
              <a:buChar char=""/>
              <a:defRPr/>
            </a:pPr>
            <a:r>
              <a:rPr lang="en-US" sz="2800" dirty="0"/>
              <a:t>Check with the universities you are interested in attending to see what </a:t>
            </a:r>
            <a:r>
              <a:rPr lang="en-US" sz="2800" dirty="0" smtClean="0"/>
              <a:t>are their </a:t>
            </a:r>
            <a:r>
              <a:rPr lang="en-US" sz="2800" dirty="0"/>
              <a:t>specific prerequisites </a:t>
            </a:r>
            <a:r>
              <a:rPr lang="en-US" sz="2800" dirty="0" smtClean="0"/>
              <a:t>as </a:t>
            </a:r>
            <a:r>
              <a:rPr lang="en-US" sz="2800" dirty="0"/>
              <a:t>they vary from school to school</a:t>
            </a:r>
            <a:r>
              <a:rPr lang="en-US" sz="2800" dirty="0" smtClean="0"/>
              <a:t>.</a:t>
            </a:r>
          </a:p>
          <a:p>
            <a:pPr eaLnBrk="1" fontAlgn="auto" hangingPunct="1">
              <a:lnSpc>
                <a:spcPct val="90000"/>
              </a:lnSpc>
              <a:spcBef>
                <a:spcPts val="0"/>
              </a:spcBef>
              <a:spcAft>
                <a:spcPts val="0"/>
              </a:spcAft>
              <a:buFont typeface="Wingdings 2"/>
              <a:buChar char=""/>
              <a:defRPr/>
            </a:pPr>
            <a:endParaRPr lang="en-US" sz="2800" dirty="0"/>
          </a:p>
          <a:p>
            <a:pPr eaLnBrk="1" fontAlgn="auto" hangingPunct="1">
              <a:lnSpc>
                <a:spcPct val="90000"/>
              </a:lnSpc>
              <a:spcBef>
                <a:spcPts val="0"/>
              </a:spcBef>
              <a:spcAft>
                <a:spcPts val="0"/>
              </a:spcAft>
              <a:buFont typeface="Wingdings 2"/>
              <a:buChar char=""/>
              <a:defRPr/>
            </a:pPr>
            <a:r>
              <a:rPr lang="en-US" sz="2800" dirty="0" smtClean="0"/>
              <a:t>Some universities offer blended programs where you can earn your bachelor’s degree and teaching credential at the same time. Others may offer blended programs where you earn your teaching credential and Master’s degree at the same time.</a:t>
            </a:r>
          </a:p>
          <a:p>
            <a:pPr eaLnBrk="1" fontAlgn="auto" hangingPunct="1">
              <a:lnSpc>
                <a:spcPct val="90000"/>
              </a:lnSpc>
              <a:spcBef>
                <a:spcPts val="0"/>
              </a:spcBef>
              <a:spcAft>
                <a:spcPts val="0"/>
              </a:spcAft>
              <a:buNone/>
              <a:defRPr/>
            </a:pPr>
            <a:endParaRPr lang="en-US" sz="2800" dirty="0" smtClean="0"/>
          </a:p>
          <a:p>
            <a:pPr eaLnBrk="1" fontAlgn="auto" hangingPunct="1">
              <a:lnSpc>
                <a:spcPct val="90000"/>
              </a:lnSpc>
              <a:spcBef>
                <a:spcPts val="0"/>
              </a:spcBef>
              <a:spcAft>
                <a:spcPts val="0"/>
              </a:spcAft>
              <a:buFont typeface="Wingdings 2"/>
              <a:buChar char=""/>
              <a:defRPr/>
            </a:pPr>
            <a:endParaRPr lang="en-US" sz="2800" dirty="0" smtClean="0"/>
          </a:p>
          <a:p>
            <a:pPr eaLnBrk="1" fontAlgn="auto" hangingPunct="1">
              <a:lnSpc>
                <a:spcPct val="90000"/>
              </a:lnSpc>
              <a:spcBef>
                <a:spcPts val="0"/>
              </a:spcBef>
              <a:spcAft>
                <a:spcPts val="0"/>
              </a:spcAft>
              <a:buFont typeface="Wingdings 2"/>
              <a:buChar char=""/>
              <a:defRPr/>
            </a:pPr>
            <a:r>
              <a:rPr lang="en-US" sz="2800" dirty="0" smtClean="0"/>
              <a:t>Many universities  offer their credential programs as a 5</a:t>
            </a:r>
            <a:r>
              <a:rPr lang="en-US" sz="2800" baseline="30000" dirty="0" smtClean="0"/>
              <a:t>th</a:t>
            </a:r>
            <a:r>
              <a:rPr lang="en-US" sz="2800" dirty="0" smtClean="0"/>
              <a:t> year program completed the year after the bachelor’s degree.</a:t>
            </a:r>
            <a:endParaRPr lang="en-US" sz="2800" dirty="0"/>
          </a:p>
        </p:txBody>
      </p:sp>
    </p:spTree>
    <p:extLst>
      <p:ext uri="{BB962C8B-B14F-4D97-AF65-F5344CB8AC3E}">
        <p14:creationId xmlns:p14="http://schemas.microsoft.com/office/powerpoint/2010/main" val="3351208718"/>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Grp="1" noChangeArrowheads="1"/>
          </p:cNvSpPr>
          <p:nvPr>
            <p:ph type="title"/>
          </p:nvPr>
        </p:nvSpPr>
        <p:spPr>
          <a:xfrm>
            <a:off x="457200" y="0"/>
            <a:ext cx="8458200" cy="1143000"/>
          </a:xfrm>
        </p:spPr>
        <p:txBody>
          <a:bodyPr anchor="ctr">
            <a:noAutofit/>
          </a:bodyPr>
          <a:lstStyle/>
          <a:p>
            <a:pPr marL="54864" indent="0" algn="ctr" eaLnBrk="1" fontAlgn="auto" hangingPunct="1">
              <a:spcAft>
                <a:spcPts val="0"/>
              </a:spcAft>
              <a:defRPr/>
            </a:pPr>
            <a:r>
              <a:rPr lang="en-US" sz="4000" dirty="0">
                <a:solidFill>
                  <a:schemeClr val="accent2">
                    <a:lumMod val="75000"/>
                  </a:schemeClr>
                </a:solidFill>
                <a:cs typeface="Tahoma" pitchFamily="34" charset="0"/>
              </a:rPr>
              <a:t>Choosing the Right Program for You</a:t>
            </a:r>
          </a:p>
        </p:txBody>
      </p:sp>
      <p:sp>
        <p:nvSpPr>
          <p:cNvPr id="31747" name="Rectangle 3"/>
          <p:cNvSpPr>
            <a:spLocks noGrp="1" noChangeArrowheads="1"/>
          </p:cNvSpPr>
          <p:nvPr>
            <p:ph idx="1"/>
          </p:nvPr>
        </p:nvSpPr>
        <p:spPr/>
        <p:txBody>
          <a:bodyPr/>
          <a:lstStyle/>
          <a:p>
            <a:pPr eaLnBrk="1" hangingPunct="1"/>
            <a:r>
              <a:rPr lang="en-US" dirty="0" smtClean="0"/>
              <a:t>Important things to consider</a:t>
            </a:r>
          </a:p>
          <a:p>
            <a:pPr lvl="1" eaLnBrk="1" hangingPunct="1"/>
            <a:r>
              <a:rPr lang="en-US" dirty="0" smtClean="0"/>
              <a:t>Combined Bachelor’s degree and Credential</a:t>
            </a:r>
          </a:p>
          <a:p>
            <a:pPr lvl="2"/>
            <a:r>
              <a:rPr lang="en-US" dirty="0" smtClean="0"/>
              <a:t>Post-baccalaureate course </a:t>
            </a:r>
            <a:r>
              <a:rPr lang="en-US" smtClean="0"/>
              <a:t>work recognition</a:t>
            </a:r>
            <a:endParaRPr lang="en-US" dirty="0" smtClean="0"/>
          </a:p>
          <a:p>
            <a:pPr lvl="1" eaLnBrk="1" hangingPunct="1"/>
            <a:r>
              <a:rPr lang="en-US" dirty="0" smtClean="0"/>
              <a:t>Combined Credential and Master’s Program</a:t>
            </a:r>
          </a:p>
          <a:p>
            <a:pPr lvl="2"/>
            <a:r>
              <a:rPr lang="en-US" dirty="0" smtClean="0"/>
              <a:t>The Myth: Districts won’t hire with a Master’s </a:t>
            </a:r>
          </a:p>
          <a:p>
            <a:pPr lvl="2"/>
            <a:r>
              <a:rPr lang="en-US" dirty="0" smtClean="0"/>
              <a:t>Master’s Degree as Professional Development</a:t>
            </a:r>
          </a:p>
          <a:p>
            <a:pPr lvl="2"/>
            <a:r>
              <a:rPr lang="en-US" dirty="0" smtClean="0"/>
              <a:t>Personal &amp; Professional Opportunity</a:t>
            </a:r>
          </a:p>
        </p:txBody>
      </p:sp>
    </p:spTree>
    <p:extLst>
      <p:ext uri="{BB962C8B-B14F-4D97-AF65-F5344CB8AC3E}">
        <p14:creationId xmlns:p14="http://schemas.microsoft.com/office/powerpoint/2010/main" val="266024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Grp="1" noChangeArrowheads="1"/>
          </p:cNvSpPr>
          <p:nvPr>
            <p:ph type="title"/>
          </p:nvPr>
        </p:nvSpPr>
        <p:spPr>
          <a:xfrm>
            <a:off x="457200" y="0"/>
            <a:ext cx="8458200" cy="1143000"/>
          </a:xfrm>
        </p:spPr>
        <p:txBody>
          <a:bodyPr anchor="ctr">
            <a:noAutofit/>
          </a:bodyPr>
          <a:lstStyle/>
          <a:p>
            <a:pPr marL="54864" indent="0" algn="ctr" eaLnBrk="1" fontAlgn="auto" hangingPunct="1">
              <a:spcAft>
                <a:spcPts val="0"/>
              </a:spcAft>
              <a:defRPr/>
            </a:pPr>
            <a:r>
              <a:rPr lang="en-US" sz="4000" dirty="0">
                <a:solidFill>
                  <a:schemeClr val="accent2">
                    <a:lumMod val="75000"/>
                  </a:schemeClr>
                </a:solidFill>
                <a:cs typeface="Tahoma" pitchFamily="34" charset="0"/>
              </a:rPr>
              <a:t>Choosing the Right Program for You</a:t>
            </a:r>
          </a:p>
        </p:txBody>
      </p:sp>
      <p:sp>
        <p:nvSpPr>
          <p:cNvPr id="31747" name="Rectangle 3"/>
          <p:cNvSpPr>
            <a:spLocks noGrp="1" noChangeArrowheads="1"/>
          </p:cNvSpPr>
          <p:nvPr>
            <p:ph idx="1"/>
          </p:nvPr>
        </p:nvSpPr>
        <p:spPr/>
        <p:txBody>
          <a:bodyPr/>
          <a:lstStyle/>
          <a:p>
            <a:pPr eaLnBrk="1" hangingPunct="1"/>
            <a:r>
              <a:rPr lang="en-US" dirty="0" smtClean="0"/>
              <a:t>Important things to think about</a:t>
            </a:r>
          </a:p>
          <a:p>
            <a:pPr lvl="1" eaLnBrk="1" hangingPunct="1"/>
            <a:r>
              <a:rPr lang="en-US" dirty="0" smtClean="0"/>
              <a:t>Cohort v. non-cohort</a:t>
            </a:r>
          </a:p>
          <a:p>
            <a:pPr lvl="1" eaLnBrk="1" hangingPunct="1"/>
            <a:r>
              <a:rPr lang="en-US" dirty="0" smtClean="0"/>
              <a:t>Cost</a:t>
            </a:r>
          </a:p>
        </p:txBody>
      </p:sp>
      <p:pic>
        <p:nvPicPr>
          <p:cNvPr id="31748" name="Picture 4" descr="MCj04151440000[1]"/>
          <p:cNvPicPr>
            <a:picLocks noChangeAspect="1" noChangeArrowheads="1"/>
          </p:cNvPicPr>
          <p:nvPr/>
        </p:nvPicPr>
        <p:blipFill>
          <a:blip r:embed="rId3" cstate="print"/>
          <a:srcRect/>
          <a:stretch>
            <a:fillRect/>
          </a:stretch>
        </p:blipFill>
        <p:spPr bwMode="auto">
          <a:xfrm>
            <a:off x="3581400" y="4343400"/>
            <a:ext cx="1447800" cy="1600200"/>
          </a:xfrm>
          <a:prstGeom prst="rect">
            <a:avLst/>
          </a:prstGeom>
          <a:noFill/>
          <a:ln w="9525">
            <a:noFill/>
            <a:miter lim="800000"/>
            <a:headEnd/>
            <a:tailEnd/>
          </a:ln>
        </p:spPr>
      </p:pic>
    </p:spTree>
    <p:extLst>
      <p:ext uri="{BB962C8B-B14F-4D97-AF65-F5344CB8AC3E}">
        <p14:creationId xmlns:p14="http://schemas.microsoft.com/office/powerpoint/2010/main" val="149237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57200" y="457200"/>
            <a:ext cx="8403020" cy="685800"/>
          </a:xfrm>
        </p:spPr>
        <p:txBody>
          <a:bodyPr>
            <a:normAutofit fontScale="90000"/>
          </a:bodyPr>
          <a:lstStyle/>
          <a:p>
            <a:pPr marL="54864" indent="0" algn="ctr" eaLnBrk="1" fontAlgn="auto" hangingPunct="1">
              <a:spcAft>
                <a:spcPts val="0"/>
              </a:spcAft>
              <a:defRPr/>
            </a:pPr>
            <a:r>
              <a:rPr lang="en-US" sz="4400" dirty="0">
                <a:solidFill>
                  <a:schemeClr val="accent2">
                    <a:lumMod val="75000"/>
                  </a:schemeClr>
                </a:solidFill>
                <a:cs typeface="Tahoma" pitchFamily="34" charset="0"/>
              </a:rPr>
              <a:t>Cohort v. </a:t>
            </a:r>
            <a:r>
              <a:rPr lang="en-US" sz="4400" dirty="0" smtClean="0">
                <a:solidFill>
                  <a:schemeClr val="accent2">
                    <a:lumMod val="75000"/>
                  </a:schemeClr>
                </a:solidFill>
                <a:cs typeface="Tahoma" pitchFamily="34" charset="0"/>
              </a:rPr>
              <a:t>Non-cohort </a:t>
            </a:r>
            <a:br>
              <a:rPr lang="en-US" sz="4400" dirty="0" smtClean="0">
                <a:solidFill>
                  <a:schemeClr val="accent2">
                    <a:lumMod val="75000"/>
                  </a:schemeClr>
                </a:solidFill>
                <a:cs typeface="Tahoma" pitchFamily="34" charset="0"/>
              </a:rPr>
            </a:br>
            <a:r>
              <a:rPr lang="en-US" sz="4400" dirty="0" smtClean="0">
                <a:solidFill>
                  <a:schemeClr val="accent2">
                    <a:lumMod val="75000"/>
                  </a:schemeClr>
                </a:solidFill>
                <a:cs typeface="Tahoma" pitchFamily="34" charset="0"/>
              </a:rPr>
              <a:t>      Credential </a:t>
            </a:r>
            <a:r>
              <a:rPr lang="en-US" sz="4400" dirty="0">
                <a:solidFill>
                  <a:schemeClr val="accent2">
                    <a:lumMod val="75000"/>
                  </a:schemeClr>
                </a:solidFill>
                <a:cs typeface="Tahoma" pitchFamily="34" charset="0"/>
              </a:rPr>
              <a:t>Programs</a:t>
            </a:r>
            <a:r>
              <a:rPr lang="en-US" sz="3200" dirty="0">
                <a:solidFill>
                  <a:schemeClr val="tx2">
                    <a:tint val="100000"/>
                    <a:shade val="90000"/>
                    <a:satMod val="250000"/>
                    <a:alpha val="100000"/>
                  </a:schemeClr>
                </a:solidFill>
              </a:rPr>
              <a:t>	</a:t>
            </a:r>
          </a:p>
        </p:txBody>
      </p:sp>
      <p:sp>
        <p:nvSpPr>
          <p:cNvPr id="32771" name="Rectangle 3"/>
          <p:cNvSpPr>
            <a:spLocks noGrp="1" noChangeArrowheads="1"/>
          </p:cNvSpPr>
          <p:nvPr>
            <p:ph idx="1"/>
          </p:nvPr>
        </p:nvSpPr>
        <p:spPr>
          <a:xfrm>
            <a:off x="457200" y="1646238"/>
            <a:ext cx="8229600" cy="4906962"/>
          </a:xfrm>
        </p:spPr>
        <p:txBody>
          <a:bodyPr/>
          <a:lstStyle/>
          <a:p>
            <a:pPr eaLnBrk="1" hangingPunct="1">
              <a:lnSpc>
                <a:spcPct val="80000"/>
              </a:lnSpc>
            </a:pPr>
            <a:r>
              <a:rPr lang="en-US" sz="2800" dirty="0" smtClean="0"/>
              <a:t>Just like degree programs are structured differently from university to university, so are credential programs!</a:t>
            </a:r>
          </a:p>
          <a:p>
            <a:pPr eaLnBrk="1" hangingPunct="1">
              <a:lnSpc>
                <a:spcPct val="80000"/>
              </a:lnSpc>
            </a:pPr>
            <a:r>
              <a:rPr lang="en-US" sz="2800" dirty="0" smtClean="0"/>
              <a:t>Some universities have structured their Multiple Subject and Single Subject Credential Programs to follow a cohort format:</a:t>
            </a:r>
          </a:p>
          <a:p>
            <a:pPr lvl="1" eaLnBrk="1" hangingPunct="1">
              <a:lnSpc>
                <a:spcPct val="80000"/>
              </a:lnSpc>
            </a:pPr>
            <a:r>
              <a:rPr lang="en-US" sz="2400" dirty="0" smtClean="0"/>
              <a:t>A cohort is a learning community in which all classes for the credential program contain the same students each semester. </a:t>
            </a:r>
          </a:p>
          <a:p>
            <a:pPr lvl="1" eaLnBrk="1" hangingPunct="1">
              <a:lnSpc>
                <a:spcPct val="80000"/>
              </a:lnSpc>
            </a:pPr>
            <a:r>
              <a:rPr lang="en-US" sz="2400" dirty="0" smtClean="0"/>
              <a:t>Each semester is specifically structured, the classes are arranged in a particular format, and you are guaranteed that you will be able to register for all of your classes.</a:t>
            </a:r>
          </a:p>
        </p:txBody>
      </p:sp>
    </p:spTree>
    <p:extLst>
      <p:ext uri="{BB962C8B-B14F-4D97-AF65-F5344CB8AC3E}">
        <p14:creationId xmlns:p14="http://schemas.microsoft.com/office/powerpoint/2010/main" val="39343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p:cNvSpPr>
            <a:spLocks noGrp="1" noChangeArrowheads="1"/>
          </p:cNvSpPr>
          <p:nvPr>
            <p:ph type="title"/>
          </p:nvPr>
        </p:nvSpPr>
        <p:spPr>
          <a:xfrm>
            <a:off x="457200" y="457200"/>
            <a:ext cx="8403020" cy="685800"/>
          </a:xfrm>
        </p:spPr>
        <p:txBody>
          <a:bodyPr>
            <a:noAutofit/>
          </a:bodyPr>
          <a:lstStyle/>
          <a:p>
            <a:pPr marL="54864" indent="0" algn="ctr" eaLnBrk="1" fontAlgn="auto" hangingPunct="1">
              <a:spcAft>
                <a:spcPts val="0"/>
              </a:spcAft>
              <a:defRPr/>
            </a:pPr>
            <a:r>
              <a:rPr lang="en-US" sz="4000" dirty="0">
                <a:solidFill>
                  <a:schemeClr val="accent2">
                    <a:lumMod val="75000"/>
                  </a:schemeClr>
                </a:solidFill>
                <a:cs typeface="Tahoma" pitchFamily="34" charset="0"/>
              </a:rPr>
              <a:t>Cohort v. Non-cohort Credential Programs </a:t>
            </a:r>
            <a:r>
              <a:rPr lang="en-US" sz="4000" dirty="0">
                <a:solidFill>
                  <a:schemeClr val="accent2">
                    <a:lumMod val="75000"/>
                  </a:schemeClr>
                </a:solidFill>
              </a:rPr>
              <a:t>(</a:t>
            </a:r>
            <a:r>
              <a:rPr lang="en-US" sz="4000" dirty="0" smtClean="0">
                <a:solidFill>
                  <a:schemeClr val="accent2">
                    <a:lumMod val="75000"/>
                  </a:schemeClr>
                </a:solidFill>
              </a:rPr>
              <a:t>cont</a:t>
            </a:r>
            <a:r>
              <a:rPr lang="en-US" sz="4000" dirty="0">
                <a:solidFill>
                  <a:schemeClr val="accent2">
                    <a:lumMod val="75000"/>
                  </a:schemeClr>
                </a:solidFill>
              </a:rPr>
              <a:t>.)</a:t>
            </a:r>
          </a:p>
        </p:txBody>
      </p:sp>
      <p:sp>
        <p:nvSpPr>
          <p:cNvPr id="33795" name="Rectangle 3"/>
          <p:cNvSpPr>
            <a:spLocks noGrp="1" noChangeArrowheads="1"/>
          </p:cNvSpPr>
          <p:nvPr>
            <p:ph idx="1"/>
          </p:nvPr>
        </p:nvSpPr>
        <p:spPr>
          <a:xfrm>
            <a:off x="457200" y="1676400"/>
            <a:ext cx="8229600" cy="4525963"/>
          </a:xfrm>
        </p:spPr>
        <p:txBody>
          <a:bodyPr>
            <a:normAutofit fontScale="92500" lnSpcReduction="20000"/>
          </a:bodyPr>
          <a:lstStyle/>
          <a:p>
            <a:pPr lvl="1" eaLnBrk="1" hangingPunct="1"/>
            <a:r>
              <a:rPr lang="en-US" dirty="0" smtClean="0"/>
              <a:t>You build strong relationships and support structures with the other students and faculty members in your cohort.</a:t>
            </a:r>
          </a:p>
          <a:p>
            <a:pPr lvl="1" eaLnBrk="1" hangingPunct="1"/>
            <a:r>
              <a:rPr lang="en-US" dirty="0" smtClean="0"/>
              <a:t>Limits ability to work outside program hours.</a:t>
            </a:r>
          </a:p>
          <a:p>
            <a:pPr eaLnBrk="1" hangingPunct="1"/>
            <a:r>
              <a:rPr lang="en-US" dirty="0" smtClean="0"/>
              <a:t>Non-Cohort programs:</a:t>
            </a:r>
          </a:p>
          <a:p>
            <a:pPr lvl="1" eaLnBrk="1" hangingPunct="1"/>
            <a:r>
              <a:rPr lang="en-US" dirty="0" smtClean="0"/>
              <a:t>Non-cohort programs are a little more flexible in regards to how you arrange your schedule and how many classes you take at a time. </a:t>
            </a:r>
          </a:p>
          <a:p>
            <a:pPr lvl="1" eaLnBrk="1" hangingPunct="1"/>
            <a:r>
              <a:rPr lang="en-US" dirty="0" smtClean="0"/>
              <a:t>Allows more time to work outside program hours. </a:t>
            </a:r>
          </a:p>
          <a:p>
            <a:pPr lvl="1" eaLnBrk="1" hangingPunct="1"/>
            <a:r>
              <a:rPr lang="en-US" dirty="0" smtClean="0"/>
              <a:t>May offer online options for course work.</a:t>
            </a:r>
          </a:p>
          <a:p>
            <a:pPr lvl="1" eaLnBrk="1" hangingPunct="1"/>
            <a:r>
              <a:rPr lang="en-US" dirty="0" smtClean="0"/>
              <a:t>Program time completion varies.</a:t>
            </a:r>
          </a:p>
          <a:p>
            <a:pPr lvl="1" eaLnBrk="1" hangingPunct="1">
              <a:buFontTx/>
              <a:buNone/>
            </a:pPr>
            <a:endParaRPr lang="en-US" dirty="0" smtClean="0"/>
          </a:p>
        </p:txBody>
      </p:sp>
    </p:spTree>
    <p:extLst>
      <p:ext uri="{BB962C8B-B14F-4D97-AF65-F5344CB8AC3E}">
        <p14:creationId xmlns:p14="http://schemas.microsoft.com/office/powerpoint/2010/main" val="146187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p:cNvSpPr>
            <a:spLocks noGrp="1" noChangeArrowheads="1"/>
          </p:cNvSpPr>
          <p:nvPr>
            <p:ph type="title"/>
          </p:nvPr>
        </p:nvSpPr>
        <p:spPr>
          <a:xfrm>
            <a:off x="457200" y="0"/>
            <a:ext cx="8229600" cy="1143000"/>
          </a:xfrm>
        </p:spPr>
        <p:txBody>
          <a:bodyPr>
            <a:normAutofit/>
          </a:bodyPr>
          <a:lstStyle/>
          <a:p>
            <a:pPr marL="54864" indent="0" algn="ctr" eaLnBrk="1" fontAlgn="auto" hangingPunct="1">
              <a:spcAft>
                <a:spcPts val="0"/>
              </a:spcAft>
              <a:defRPr/>
            </a:pPr>
            <a:r>
              <a:rPr lang="en-US" sz="4000" dirty="0">
                <a:solidFill>
                  <a:schemeClr val="accent2">
                    <a:lumMod val="75000"/>
                  </a:schemeClr>
                </a:solidFill>
                <a:cs typeface="Tahoma" pitchFamily="34" charset="0"/>
              </a:rPr>
              <a:t>Credentialing </a:t>
            </a:r>
            <a:r>
              <a:rPr lang="en-US" sz="4000" dirty="0" smtClean="0">
                <a:solidFill>
                  <a:schemeClr val="accent2">
                    <a:lumMod val="75000"/>
                  </a:schemeClr>
                </a:solidFill>
                <a:cs typeface="Tahoma" pitchFamily="34" charset="0"/>
              </a:rPr>
              <a:t>Costs</a:t>
            </a:r>
            <a:endParaRPr lang="en-US" sz="4000" dirty="0">
              <a:solidFill>
                <a:schemeClr val="accent2">
                  <a:lumMod val="75000"/>
                </a:schemeClr>
              </a:solidFill>
              <a:cs typeface="Tahoma" pitchFamily="34" charset="0"/>
            </a:endParaRPr>
          </a:p>
        </p:txBody>
      </p:sp>
      <p:sp>
        <p:nvSpPr>
          <p:cNvPr id="34819" name="Rectangle 3"/>
          <p:cNvSpPr>
            <a:spLocks noGrp="1" noChangeArrowheads="1"/>
          </p:cNvSpPr>
          <p:nvPr>
            <p:ph idx="1"/>
          </p:nvPr>
        </p:nvSpPr>
        <p:spPr>
          <a:xfrm>
            <a:off x="0" y="1219200"/>
            <a:ext cx="9144000" cy="4906962"/>
          </a:xfrm>
        </p:spPr>
        <p:txBody>
          <a:bodyPr/>
          <a:lstStyle/>
          <a:p>
            <a:pPr eaLnBrk="1" hangingPunct="1"/>
            <a:r>
              <a:rPr lang="en-US" dirty="0" smtClean="0"/>
              <a:t>Cost is an important factor when deciding on a credential program  </a:t>
            </a:r>
          </a:p>
          <a:p>
            <a:pPr eaLnBrk="1" hangingPunct="1">
              <a:buNone/>
            </a:pPr>
            <a:r>
              <a:rPr lang="en-US" u="sng" dirty="0" smtClean="0">
                <a:solidFill>
                  <a:schemeClr val="tx2">
                    <a:lumMod val="50000"/>
                  </a:schemeClr>
                </a:solidFill>
              </a:rPr>
              <a:t>For academic year 2015-2016</a:t>
            </a:r>
            <a:r>
              <a:rPr lang="en-US" dirty="0" smtClean="0"/>
              <a:t>      	</a:t>
            </a:r>
          </a:p>
          <a:p>
            <a:pPr lvl="1" eaLnBrk="1" hangingPunct="1"/>
            <a:r>
              <a:rPr lang="en-US" dirty="0" smtClean="0">
                <a:solidFill>
                  <a:schemeClr val="accent4"/>
                </a:solidFill>
              </a:rPr>
              <a:t>$3658 (sem.) / $7316 (yr.)@ CSUF (2 semesters)</a:t>
            </a:r>
          </a:p>
          <a:p>
            <a:pPr lvl="1" eaLnBrk="1" hangingPunct="1"/>
            <a:r>
              <a:rPr lang="en-US" dirty="0" smtClean="0">
                <a:solidFill>
                  <a:schemeClr val="accent2">
                    <a:lumMod val="75000"/>
                  </a:schemeClr>
                </a:solidFill>
              </a:rPr>
              <a:t>$3664 (sem.) / $7328 (yr.) @ CSULB (2 semesters)</a:t>
            </a:r>
          </a:p>
          <a:p>
            <a:pPr lvl="1" eaLnBrk="1" hangingPunct="1"/>
            <a:r>
              <a:rPr lang="en-US" dirty="0" smtClean="0">
                <a:solidFill>
                  <a:schemeClr val="accent2">
                    <a:lumMod val="75000"/>
                  </a:schemeClr>
                </a:solidFill>
              </a:rPr>
              <a:t>$2625 (quar.) / $7875 (yr.) @ </a:t>
            </a:r>
            <a:r>
              <a:rPr lang="en-US" dirty="0" err="1" smtClean="0">
                <a:solidFill>
                  <a:schemeClr val="accent2">
                    <a:lumMod val="75000"/>
                  </a:schemeClr>
                </a:solidFill>
              </a:rPr>
              <a:t>CalPolyPomona</a:t>
            </a:r>
            <a:r>
              <a:rPr lang="en-US" dirty="0" smtClean="0">
                <a:solidFill>
                  <a:schemeClr val="accent2">
                    <a:lumMod val="75000"/>
                  </a:schemeClr>
                </a:solidFill>
              </a:rPr>
              <a:t> (3 quar.)</a:t>
            </a:r>
          </a:p>
          <a:p>
            <a:pPr lvl="1" eaLnBrk="1" hangingPunct="1"/>
            <a:r>
              <a:rPr lang="en-US" dirty="0" smtClean="0">
                <a:solidFill>
                  <a:schemeClr val="accent1"/>
                </a:solidFill>
              </a:rPr>
              <a:t>$5498 (quar.) / $16,463 (yr.) @ UCI (3 quarters)</a:t>
            </a:r>
          </a:p>
          <a:p>
            <a:pPr lvl="1" eaLnBrk="1" hangingPunct="1"/>
            <a:r>
              <a:rPr lang="en-US" dirty="0" smtClean="0">
                <a:solidFill>
                  <a:schemeClr val="accent1"/>
                </a:solidFill>
              </a:rPr>
              <a:t>41credits@$840 per credit / $34,440 (18mos.) Chapman Univ.</a:t>
            </a:r>
          </a:p>
        </p:txBody>
      </p:sp>
      <p:pic>
        <p:nvPicPr>
          <p:cNvPr id="34820" name="Picture 7" descr="MCj04247840000[1]"/>
          <p:cNvPicPr>
            <a:picLocks noChangeAspect="1" noChangeArrowheads="1"/>
          </p:cNvPicPr>
          <p:nvPr/>
        </p:nvPicPr>
        <p:blipFill>
          <a:blip r:embed="rId3" cstate="print"/>
          <a:srcRect/>
          <a:stretch>
            <a:fillRect/>
          </a:stretch>
        </p:blipFill>
        <p:spPr bwMode="auto">
          <a:xfrm>
            <a:off x="3810000" y="5638800"/>
            <a:ext cx="1371600" cy="1066800"/>
          </a:xfrm>
          <a:prstGeom prst="rect">
            <a:avLst/>
          </a:prstGeom>
          <a:noFill/>
          <a:ln w="9525">
            <a:noFill/>
            <a:miter lim="800000"/>
            <a:headEnd/>
            <a:tailEnd/>
          </a:ln>
        </p:spPr>
      </p:pic>
    </p:spTree>
    <p:extLst>
      <p:ext uri="{BB962C8B-B14F-4D97-AF65-F5344CB8AC3E}">
        <p14:creationId xmlns:p14="http://schemas.microsoft.com/office/powerpoint/2010/main" val="1272042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939800"/>
          </a:xfrm>
        </p:spPr>
        <p:txBody>
          <a:bodyPr>
            <a:normAutofit/>
          </a:bodyPr>
          <a:lstStyle/>
          <a:p>
            <a:pPr algn="ctr">
              <a:defRPr/>
            </a:pPr>
            <a:r>
              <a:rPr lang="en-US" sz="4000" dirty="0" smtClean="0">
                <a:solidFill>
                  <a:schemeClr val="accent2">
                    <a:lumMod val="75000"/>
                  </a:schemeClr>
                </a:solidFill>
                <a:effectLst/>
                <a:cs typeface="Tahoma" pitchFamily="34" charset="0"/>
              </a:rPr>
              <a:t>Financial Aid Opportunities</a:t>
            </a:r>
            <a:endParaRPr lang="en-US" sz="4000" dirty="0">
              <a:solidFill>
                <a:schemeClr val="accent2">
                  <a:lumMod val="75000"/>
                </a:schemeClr>
              </a:solidFill>
              <a:effectLst/>
              <a:cs typeface="Tahoma" pitchFamily="34" charset="0"/>
            </a:endParaRPr>
          </a:p>
        </p:txBody>
      </p:sp>
      <p:sp>
        <p:nvSpPr>
          <p:cNvPr id="3" name="Content Placeholder 2"/>
          <p:cNvSpPr>
            <a:spLocks noGrp="1"/>
          </p:cNvSpPr>
          <p:nvPr>
            <p:ph idx="1"/>
          </p:nvPr>
        </p:nvSpPr>
        <p:spPr>
          <a:xfrm>
            <a:off x="381000" y="1371600"/>
            <a:ext cx="8610600" cy="4724400"/>
          </a:xfrm>
        </p:spPr>
        <p:txBody>
          <a:bodyPr>
            <a:normAutofit lnSpcReduction="10000"/>
          </a:bodyPr>
          <a:lstStyle/>
          <a:p>
            <a:pPr marL="342900" lvl="1" indent="-342900">
              <a:buFont typeface="Arial" pitchFamily="34" charset="0"/>
              <a:buChar char="•"/>
              <a:defRPr/>
            </a:pPr>
            <a:r>
              <a:rPr lang="en-US" dirty="0" smtClean="0"/>
              <a:t>Direct </a:t>
            </a:r>
            <a:r>
              <a:rPr lang="en-US" dirty="0"/>
              <a:t>Loans and Federal Stafford </a:t>
            </a:r>
            <a:r>
              <a:rPr lang="en-US" dirty="0" smtClean="0"/>
              <a:t>Loan</a:t>
            </a:r>
          </a:p>
          <a:p>
            <a:pPr marL="742950" lvl="2" indent="-342900">
              <a:buFont typeface="Wingdings" panose="05000000000000000000" pitchFamily="2" charset="2"/>
              <a:buChar char="§"/>
              <a:defRPr/>
            </a:pPr>
            <a:r>
              <a:rPr lang="en-US" dirty="0"/>
              <a:t>Forgive $5000-$17500:  </a:t>
            </a:r>
            <a:r>
              <a:rPr lang="en-US" dirty="0">
                <a:hlinkClick r:id="rId3"/>
              </a:rPr>
              <a:t>www.federalstudentaid.ed.gov/tc</a:t>
            </a:r>
            <a:r>
              <a:rPr lang="en-US" dirty="0"/>
              <a:t> </a:t>
            </a:r>
          </a:p>
          <a:p>
            <a:pPr>
              <a:defRPr/>
            </a:pPr>
            <a:r>
              <a:rPr lang="en-US" sz="2800" dirty="0"/>
              <a:t>Loan Cancellation </a:t>
            </a:r>
            <a:r>
              <a:rPr lang="en-US" sz="2800" dirty="0" smtClean="0"/>
              <a:t>Program</a:t>
            </a:r>
            <a:endParaRPr lang="en-US" sz="2000" dirty="0" smtClean="0">
              <a:solidFill>
                <a:srgbClr val="92D050"/>
              </a:solidFill>
            </a:endParaRPr>
          </a:p>
          <a:p>
            <a:pPr lvl="1">
              <a:buFont typeface="Wingdings" panose="05000000000000000000" pitchFamily="2" charset="2"/>
              <a:buChar char="§"/>
            </a:pPr>
            <a:r>
              <a:rPr lang="en-US" sz="2400" dirty="0" smtClean="0"/>
              <a:t>Federal </a:t>
            </a:r>
            <a:r>
              <a:rPr lang="en-US" sz="2400" dirty="0"/>
              <a:t>Perkins Loans: may cancel up to 100% of </a:t>
            </a:r>
            <a:r>
              <a:rPr lang="en-US" sz="2400" dirty="0" smtClean="0"/>
              <a:t>loan </a:t>
            </a:r>
            <a:r>
              <a:rPr lang="en-US" sz="2400" dirty="0" smtClean="0">
                <a:hlinkClick r:id="rId3"/>
              </a:rPr>
              <a:t>www.federalstudentaid.ed.gov/tc</a:t>
            </a:r>
            <a:r>
              <a:rPr lang="en-US" sz="2400" dirty="0" smtClean="0"/>
              <a:t> </a:t>
            </a:r>
          </a:p>
          <a:p>
            <a:r>
              <a:rPr lang="en-US" sz="2800" dirty="0"/>
              <a:t>TEACH Grant (Teacher Education Assistance for College and Higher Education) – </a:t>
            </a:r>
            <a:r>
              <a:rPr lang="en-US" sz="2400" dirty="0">
                <a:hlinkClick r:id="rId4"/>
              </a:rPr>
              <a:t>http://studentaid.ed.gov</a:t>
            </a:r>
            <a:r>
              <a:rPr lang="en-US" sz="2400" dirty="0"/>
              <a:t>   </a:t>
            </a:r>
          </a:p>
          <a:p>
            <a:pPr lvl="1"/>
            <a:r>
              <a:rPr lang="en-US" sz="2400" dirty="0"/>
              <a:t>K-12 public/private school</a:t>
            </a:r>
          </a:p>
          <a:p>
            <a:pPr lvl="1"/>
            <a:r>
              <a:rPr lang="en-US" sz="2400" u="sng" dirty="0"/>
              <a:t>May</a:t>
            </a:r>
            <a:r>
              <a:rPr lang="en-US" sz="2400" dirty="0"/>
              <a:t> be awarded up to $4,000/yr.</a:t>
            </a:r>
          </a:p>
          <a:p>
            <a:pPr lvl="1"/>
            <a:r>
              <a:rPr lang="en-US" sz="2400" dirty="0"/>
              <a:t>Full-time teacher in “high need field” and low-income area for 4 academic years (within 8 years of graduating)</a:t>
            </a:r>
          </a:p>
          <a:p>
            <a:endParaRPr lang="en-US" dirty="0"/>
          </a:p>
          <a:p>
            <a:pPr lvl="1">
              <a:buFont typeface="Wingdings" panose="05000000000000000000" pitchFamily="2" charset="2"/>
              <a:buChar char="§"/>
            </a:pPr>
            <a:endParaRPr lang="en-US" sz="2400" dirty="0"/>
          </a:p>
          <a:p>
            <a:pPr marL="457200" lvl="1" indent="0">
              <a:buNone/>
            </a:pPr>
            <a:endParaRPr lang="en-US" sz="2400" dirty="0"/>
          </a:p>
        </p:txBody>
      </p:sp>
    </p:spTree>
    <p:extLst>
      <p:ext uri="{BB962C8B-B14F-4D97-AF65-F5344CB8AC3E}">
        <p14:creationId xmlns:p14="http://schemas.microsoft.com/office/powerpoint/2010/main" val="31038738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AutoShape 4"/>
          <p:cNvSpPr>
            <a:spLocks noGrp="1" noChangeArrowheads="1"/>
          </p:cNvSpPr>
          <p:nvPr>
            <p:ph type="title"/>
          </p:nvPr>
        </p:nvSpPr>
        <p:spPr/>
        <p:txBody>
          <a:bodyPr/>
          <a:lstStyle/>
          <a:p>
            <a:pPr marL="54864" indent="0" algn="ctr" eaLnBrk="1" fontAlgn="auto" hangingPunct="1">
              <a:spcAft>
                <a:spcPts val="0"/>
              </a:spcAft>
              <a:defRPr/>
            </a:pPr>
            <a:r>
              <a:rPr lang="en-US" dirty="0">
                <a:solidFill>
                  <a:schemeClr val="tx2">
                    <a:tint val="100000"/>
                    <a:shade val="90000"/>
                    <a:satMod val="250000"/>
                    <a:alpha val="100000"/>
                  </a:schemeClr>
                </a:solidFill>
                <a:latin typeface="Tahoma" pitchFamily="34" charset="0"/>
                <a:cs typeface="Tahoma" pitchFamily="34" charset="0"/>
              </a:rPr>
              <a:t>Questions? </a:t>
            </a:r>
          </a:p>
        </p:txBody>
      </p:sp>
      <p:sp>
        <p:nvSpPr>
          <p:cNvPr id="109573" name="Rectangle 5"/>
          <p:cNvSpPr>
            <a:spLocks noGrp="1" noChangeArrowheads="1"/>
          </p:cNvSpPr>
          <p:nvPr>
            <p:ph idx="1"/>
          </p:nvPr>
        </p:nvSpPr>
        <p:spPr>
          <a:xfrm>
            <a:off x="457200" y="1371600"/>
            <a:ext cx="8229600" cy="5105400"/>
          </a:xfrm>
        </p:spPr>
        <p:txBody>
          <a:bodyPr>
            <a:normAutofit/>
          </a:bodyPr>
          <a:lstStyle/>
          <a:p>
            <a:pPr eaLnBrk="1" fontAlgn="auto" hangingPunct="1">
              <a:spcBef>
                <a:spcPts val="0"/>
              </a:spcBef>
              <a:spcAft>
                <a:spcPts val="0"/>
              </a:spcAft>
              <a:defRPr/>
            </a:pPr>
            <a:r>
              <a:rPr lang="en-US" dirty="0" smtClean="0"/>
              <a:t>Current High School Students - See a counselor</a:t>
            </a:r>
          </a:p>
          <a:p>
            <a:pPr eaLnBrk="1" fontAlgn="auto" hangingPunct="1">
              <a:spcBef>
                <a:spcPts val="0"/>
              </a:spcBef>
              <a:spcAft>
                <a:spcPts val="0"/>
              </a:spcAft>
              <a:defRPr/>
            </a:pPr>
            <a:r>
              <a:rPr lang="en-US" dirty="0" smtClean="0"/>
              <a:t>Current Community College Students – See a counselor( preferably in the Teacher Education program)</a:t>
            </a:r>
          </a:p>
          <a:p>
            <a:pPr eaLnBrk="1" fontAlgn="auto" hangingPunct="1">
              <a:spcBef>
                <a:spcPts val="0"/>
              </a:spcBef>
              <a:spcAft>
                <a:spcPts val="0"/>
              </a:spcAft>
              <a:defRPr/>
            </a:pPr>
            <a:r>
              <a:rPr lang="en-US" dirty="0" smtClean="0"/>
              <a:t>Current University students – See major advisor and/or teaching pathway advisor. </a:t>
            </a:r>
            <a:r>
              <a:rPr lang="en-US" dirty="0" smtClean="0">
                <a:hlinkClick r:id="rId3"/>
              </a:rPr>
              <a:t>www.fullerton.edu/cct</a:t>
            </a:r>
            <a:r>
              <a:rPr lang="en-US" dirty="0" smtClean="0"/>
              <a:t> </a:t>
            </a:r>
          </a:p>
          <a:p>
            <a:pPr eaLnBrk="1" fontAlgn="auto" hangingPunct="1">
              <a:spcBef>
                <a:spcPts val="0"/>
              </a:spcBef>
              <a:spcAft>
                <a:spcPts val="0"/>
              </a:spcAft>
              <a:defRPr/>
            </a:pPr>
            <a:endParaRPr lang="en-US" dirty="0"/>
          </a:p>
          <a:p>
            <a:pPr eaLnBrk="1" fontAlgn="auto" hangingPunct="1">
              <a:spcBef>
                <a:spcPts val="0"/>
              </a:spcBef>
              <a:spcAft>
                <a:spcPts val="0"/>
              </a:spcAft>
              <a:buFont typeface="Wingdings" pitchFamily="2" charset="2"/>
              <a:buNone/>
              <a:defRPr/>
            </a:pPr>
            <a:r>
              <a:rPr lang="en-US" sz="2400" b="1" dirty="0" smtClean="0">
                <a:solidFill>
                  <a:srgbClr val="FF9999"/>
                </a:solidFill>
                <a:effectLst>
                  <a:outerShdw blurRad="38100" dist="38100" dir="2700000" algn="tl">
                    <a:srgbClr val="C0C0C0"/>
                  </a:outerShdw>
                </a:effectLst>
                <a:latin typeface="Lucida Calligraphy" pitchFamily="66" charset="0"/>
              </a:rPr>
              <a:t>            Teaching </a:t>
            </a:r>
            <a:r>
              <a:rPr lang="en-US" sz="2400" b="1" dirty="0">
                <a:solidFill>
                  <a:srgbClr val="FF9999"/>
                </a:solidFill>
                <a:effectLst>
                  <a:outerShdw blurRad="38100" dist="38100" dir="2700000" algn="tl">
                    <a:srgbClr val="C0C0C0"/>
                  </a:outerShdw>
                </a:effectLst>
                <a:latin typeface="Lucida Calligraphy" pitchFamily="66" charset="0"/>
              </a:rPr>
              <a:t>is a work of</a:t>
            </a:r>
            <a:r>
              <a:rPr lang="en-US" sz="2400" dirty="0">
                <a:solidFill>
                  <a:srgbClr val="FF9999"/>
                </a:solidFill>
                <a:latin typeface="Lucida Calligraphy" pitchFamily="66" charset="0"/>
              </a:rPr>
              <a:t> </a:t>
            </a:r>
          </a:p>
          <a:p>
            <a:pPr algn="ctr" eaLnBrk="1" fontAlgn="auto" hangingPunct="1">
              <a:spcBef>
                <a:spcPts val="0"/>
              </a:spcBef>
              <a:spcAft>
                <a:spcPts val="0"/>
              </a:spcAft>
              <a:buFont typeface="Wingdings" pitchFamily="2" charset="2"/>
              <a:buNone/>
              <a:defRPr/>
            </a:pPr>
            <a:endParaRPr lang="en-US" sz="2000" dirty="0">
              <a:solidFill>
                <a:schemeClr val="folHlink"/>
              </a:solidFill>
              <a:latin typeface="Lucida Calligraphy" pitchFamily="66" charset="0"/>
            </a:endParaRPr>
          </a:p>
        </p:txBody>
      </p:sp>
      <p:pic>
        <p:nvPicPr>
          <p:cNvPr id="41988" name="Picture 6" descr="I:\My Pictures\Educational Clip Art\Inspire\C_HRTTAG.WMF"/>
          <p:cNvPicPr>
            <a:picLocks noChangeAspect="1" noChangeArrowheads="1"/>
          </p:cNvPicPr>
          <p:nvPr/>
        </p:nvPicPr>
        <p:blipFill>
          <a:blip r:embed="rId4" cstate="print"/>
          <a:srcRect/>
          <a:stretch>
            <a:fillRect/>
          </a:stretch>
        </p:blipFill>
        <p:spPr bwMode="auto">
          <a:xfrm>
            <a:off x="5638800" y="5257800"/>
            <a:ext cx="1576388" cy="1295400"/>
          </a:xfrm>
          <a:prstGeom prst="rect">
            <a:avLst/>
          </a:prstGeom>
          <a:noFill/>
          <a:ln w="9525">
            <a:noFill/>
            <a:miter lim="800000"/>
            <a:headEnd/>
            <a:tailEnd/>
          </a:ln>
        </p:spPr>
      </p:pic>
    </p:spTree>
    <p:extLst>
      <p:ext uri="{BB962C8B-B14F-4D97-AF65-F5344CB8AC3E}">
        <p14:creationId xmlns:p14="http://schemas.microsoft.com/office/powerpoint/2010/main" val="2909775789"/>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2930" y="760308"/>
            <a:ext cx="8229600" cy="4525962"/>
          </a:xfrm>
        </p:spPr>
        <p:txBody>
          <a:bodyPr>
            <a:normAutofit lnSpcReduction="10000"/>
          </a:bodyPr>
          <a:lstStyle/>
          <a:p>
            <a:pPr algn="ctr">
              <a:buNone/>
            </a:pPr>
            <a:r>
              <a:rPr lang="en-US" sz="4400" dirty="0" err="1" smtClean="0">
                <a:solidFill>
                  <a:schemeClr val="accent3"/>
                </a:solidFill>
                <a:latin typeface="Tahoma" pitchFamily="34" charset="0"/>
                <a:ea typeface="Tahoma" pitchFamily="34" charset="0"/>
                <a:cs typeface="Tahoma" pitchFamily="34" charset="0"/>
              </a:rPr>
              <a:t>Caren</a:t>
            </a:r>
            <a:r>
              <a:rPr lang="en-US" sz="4400" dirty="0" smtClean="0">
                <a:solidFill>
                  <a:schemeClr val="accent3"/>
                </a:solidFill>
                <a:latin typeface="Tahoma" pitchFamily="34" charset="0"/>
                <a:ea typeface="Tahoma" pitchFamily="34" charset="0"/>
                <a:cs typeface="Tahoma" pitchFamily="34" charset="0"/>
              </a:rPr>
              <a:t> Bautista</a:t>
            </a:r>
          </a:p>
          <a:p>
            <a:pPr algn="ctr">
              <a:buNone/>
            </a:pPr>
            <a:r>
              <a:rPr lang="en-US" dirty="0" smtClean="0">
                <a:solidFill>
                  <a:schemeClr val="accent1"/>
                </a:solidFill>
                <a:latin typeface="Tahoma" pitchFamily="34" charset="0"/>
                <a:ea typeface="Tahoma" pitchFamily="34" charset="0"/>
                <a:cs typeface="Tahoma" pitchFamily="34" charset="0"/>
              </a:rPr>
              <a:t>STEM Teaching Coordinator</a:t>
            </a:r>
          </a:p>
          <a:p>
            <a:pPr algn="ctr">
              <a:buNone/>
            </a:pPr>
            <a:endParaRPr lang="en-US" dirty="0" smtClean="0">
              <a:latin typeface="Tahoma" pitchFamily="34" charset="0"/>
              <a:ea typeface="Tahoma" pitchFamily="34" charset="0"/>
              <a:cs typeface="Tahoma" pitchFamily="34" charset="0"/>
            </a:endParaRPr>
          </a:p>
          <a:p>
            <a:pPr algn="ctr">
              <a:buNone/>
            </a:pPr>
            <a:r>
              <a:rPr lang="en-US" dirty="0" smtClean="0">
                <a:solidFill>
                  <a:srgbClr val="0070C0"/>
                </a:solidFill>
                <a:latin typeface="Tahoma" pitchFamily="34" charset="0"/>
                <a:ea typeface="Tahoma" pitchFamily="34" charset="0"/>
                <a:cs typeface="Tahoma" pitchFamily="34" charset="0"/>
              </a:rPr>
              <a:t>California State University Fullerton</a:t>
            </a:r>
          </a:p>
          <a:p>
            <a:pPr algn="ctr">
              <a:buNone/>
            </a:pPr>
            <a:r>
              <a:rPr lang="en-US" dirty="0" smtClean="0">
                <a:solidFill>
                  <a:schemeClr val="accent3"/>
                </a:solidFill>
                <a:latin typeface="Tahoma" pitchFamily="34" charset="0"/>
                <a:ea typeface="Tahoma" pitchFamily="34" charset="0"/>
                <a:cs typeface="Tahoma" pitchFamily="34" charset="0"/>
              </a:rPr>
              <a:t>Center for Careers in Teaching</a:t>
            </a:r>
          </a:p>
          <a:p>
            <a:pPr algn="ctr">
              <a:buNone/>
            </a:pPr>
            <a:endParaRPr lang="en-US" dirty="0" smtClean="0">
              <a:solidFill>
                <a:schemeClr val="accent3"/>
              </a:solidFill>
              <a:latin typeface="Tahoma" pitchFamily="34" charset="0"/>
              <a:ea typeface="Tahoma" pitchFamily="34" charset="0"/>
              <a:cs typeface="Tahoma" pitchFamily="34" charset="0"/>
            </a:endParaRPr>
          </a:p>
          <a:p>
            <a:pPr algn="ctr">
              <a:buNone/>
            </a:pPr>
            <a:r>
              <a:rPr lang="en-US" dirty="0" smtClean="0">
                <a:solidFill>
                  <a:schemeClr val="accent1"/>
                </a:solidFill>
                <a:latin typeface="Tahoma" pitchFamily="34" charset="0"/>
                <a:ea typeface="Tahoma" pitchFamily="34" charset="0"/>
                <a:cs typeface="Tahoma" pitchFamily="34" charset="0"/>
              </a:rPr>
              <a:t>(657) 278-3368</a:t>
            </a:r>
          </a:p>
          <a:p>
            <a:pPr algn="ctr">
              <a:buNone/>
            </a:pPr>
            <a:r>
              <a:rPr lang="en-US" dirty="0" smtClean="0">
                <a:solidFill>
                  <a:srgbClr val="0070C0"/>
                </a:solidFill>
                <a:latin typeface="Tahoma" pitchFamily="34" charset="0"/>
                <a:ea typeface="Tahoma" pitchFamily="34" charset="0"/>
                <a:cs typeface="Tahoma" pitchFamily="34" charset="0"/>
              </a:rPr>
              <a:t>cbautista@fullerton.edu</a:t>
            </a:r>
            <a:endParaRPr lang="en-US" dirty="0">
              <a:solidFill>
                <a:srgbClr val="0070C0"/>
              </a:solidFill>
              <a:latin typeface="Tahoma" pitchFamily="34" charset="0"/>
              <a:ea typeface="Tahoma" pitchFamily="34" charset="0"/>
              <a:cs typeface="Tahoma"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29000" y="5257800"/>
            <a:ext cx="2297460" cy="1261786"/>
          </a:xfrm>
          <a:prstGeom prst="roundRect">
            <a:avLst>
              <a:gd name="adj" fmla="val 8594"/>
            </a:avLst>
          </a:prstGeom>
          <a:solidFill>
            <a:schemeClr val="bg1"/>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0999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495300" y="228600"/>
            <a:ext cx="8229600" cy="1143000"/>
          </a:xfrm>
        </p:spPr>
        <p:txBody>
          <a:bodyPr>
            <a:normAutofit/>
          </a:bodyPr>
          <a:lstStyle/>
          <a:p>
            <a:pPr marL="54864" indent="0" algn="ctr" eaLnBrk="1" fontAlgn="auto" hangingPunct="1">
              <a:spcAft>
                <a:spcPts val="0"/>
              </a:spcAft>
              <a:defRPr/>
            </a:pPr>
            <a:r>
              <a:rPr lang="en-US" sz="3200" dirty="0">
                <a:solidFill>
                  <a:schemeClr val="accent1"/>
                </a:solidFill>
                <a:latin typeface="Tahoma" pitchFamily="34" charset="0"/>
                <a:cs typeface="Tahoma" pitchFamily="34" charset="0"/>
              </a:rPr>
              <a:t>If you want to be a </a:t>
            </a:r>
            <a:r>
              <a:rPr lang="en-US" sz="3200" dirty="0" smtClean="0">
                <a:solidFill>
                  <a:schemeClr val="accent1"/>
                </a:solidFill>
                <a:latin typeface="Tahoma" pitchFamily="34" charset="0"/>
                <a:cs typeface="Tahoma" pitchFamily="34" charset="0"/>
              </a:rPr>
              <a:t>teacher in California, </a:t>
            </a:r>
            <a:r>
              <a:rPr lang="en-US" sz="3200" dirty="0">
                <a:solidFill>
                  <a:schemeClr val="accent1"/>
                </a:solidFill>
                <a:latin typeface="Tahoma" pitchFamily="34" charset="0"/>
                <a:cs typeface="Tahoma" pitchFamily="34" charset="0"/>
              </a:rPr>
              <a:t>you need…</a:t>
            </a:r>
          </a:p>
        </p:txBody>
      </p:sp>
      <p:sp>
        <p:nvSpPr>
          <p:cNvPr id="7" name="Content Placeholder 6"/>
          <p:cNvSpPr>
            <a:spLocks noGrp="1"/>
          </p:cNvSpPr>
          <p:nvPr>
            <p:ph idx="1"/>
          </p:nvPr>
        </p:nvSpPr>
        <p:spPr/>
        <p:txBody>
          <a:bodyPr>
            <a:normAutofit/>
          </a:bodyPr>
          <a:lstStyle/>
          <a:p>
            <a:pPr marL="0" indent="0">
              <a:buNone/>
            </a:pPr>
            <a:endParaRPr lang="en-US" sz="3600" dirty="0" smtClean="0"/>
          </a:p>
          <a:p>
            <a:pPr marL="0" indent="0">
              <a:buNone/>
            </a:pPr>
            <a:endParaRPr lang="en-US" sz="3600" dirty="0"/>
          </a:p>
          <a:p>
            <a:pPr marL="0" indent="0">
              <a:buNone/>
            </a:pPr>
            <a:endParaRPr lang="en-US" sz="3600" dirty="0" smtClean="0"/>
          </a:p>
          <a:p>
            <a:pPr marL="0" indent="0">
              <a:buNone/>
            </a:pPr>
            <a:endParaRPr lang="en-US" sz="3600" dirty="0"/>
          </a:p>
          <a:p>
            <a:pPr marL="0" indent="0">
              <a:buNone/>
            </a:pPr>
            <a:endParaRPr lang="en-US" sz="3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667000"/>
            <a:ext cx="3100692" cy="20574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34000" y="2665520"/>
            <a:ext cx="2998292" cy="2052459"/>
          </a:xfrm>
          <a:prstGeom prst="rect">
            <a:avLst/>
          </a:prstGeom>
        </p:spPr>
      </p:pic>
      <p:sp>
        <p:nvSpPr>
          <p:cNvPr id="6" name="TextBox 5"/>
          <p:cNvSpPr txBox="1"/>
          <p:nvPr/>
        </p:nvSpPr>
        <p:spPr>
          <a:xfrm>
            <a:off x="76200" y="5029200"/>
            <a:ext cx="9067800" cy="646331"/>
          </a:xfrm>
          <a:prstGeom prst="rect">
            <a:avLst/>
          </a:prstGeom>
          <a:noFill/>
        </p:spPr>
        <p:txBody>
          <a:bodyPr wrap="square" rtlCol="0">
            <a:spAutoFit/>
          </a:bodyPr>
          <a:lstStyle/>
          <a:p>
            <a:r>
              <a:rPr lang="en-US" sz="3600" b="0" dirty="0" smtClean="0">
                <a:latin typeface="+mn-lt"/>
              </a:rPr>
              <a:t>A Bachelor’s Degree    +    A Teaching Credential</a:t>
            </a:r>
            <a:endParaRPr lang="en-US" sz="3600" b="0" dirty="0">
              <a:latin typeface="+mn-lt"/>
            </a:endParaRPr>
          </a:p>
        </p:txBody>
      </p:sp>
    </p:spTree>
    <p:extLst>
      <p:ext uri="{BB962C8B-B14F-4D97-AF65-F5344CB8AC3E}">
        <p14:creationId xmlns:p14="http://schemas.microsoft.com/office/powerpoint/2010/main" val="2424665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19519244"/>
              </p:ext>
            </p:extLst>
          </p:nvPr>
        </p:nvGraphicFramePr>
        <p:xfrm>
          <a:off x="468852" y="914400"/>
          <a:ext cx="81915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Arrow Connector 10"/>
          <p:cNvCxnSpPr/>
          <p:nvPr/>
        </p:nvCxnSpPr>
        <p:spPr>
          <a:xfrm>
            <a:off x="7459226" y="3314700"/>
            <a:ext cx="0" cy="685800"/>
          </a:xfrm>
          <a:prstGeom prst="straightConnector1">
            <a:avLst/>
          </a:prstGeom>
          <a:ln w="28575">
            <a:solidFill>
              <a:schemeClr val="accent2">
                <a:lumMod val="75000"/>
              </a:schemeClr>
            </a:solidFill>
            <a:tailEnd type="arrow"/>
          </a:ln>
        </p:spPr>
        <p:style>
          <a:lnRef idx="1">
            <a:schemeClr val="accent6"/>
          </a:lnRef>
          <a:fillRef idx="0">
            <a:schemeClr val="accent6"/>
          </a:fillRef>
          <a:effectRef idx="0">
            <a:schemeClr val="accent6"/>
          </a:effectRef>
          <a:fontRef idx="minor">
            <a:schemeClr val="tx1"/>
          </a:fontRef>
        </p:style>
      </p:cxnSp>
      <p:sp>
        <p:nvSpPr>
          <p:cNvPr id="12" name="TextBox 11"/>
          <p:cNvSpPr txBox="1"/>
          <p:nvPr/>
        </p:nvSpPr>
        <p:spPr>
          <a:xfrm>
            <a:off x="678402" y="369163"/>
            <a:ext cx="7772400" cy="707886"/>
          </a:xfrm>
          <a:prstGeom prst="rect">
            <a:avLst/>
          </a:prstGeom>
          <a:noFill/>
        </p:spPr>
        <p:txBody>
          <a:bodyPr wrap="square" rtlCol="0">
            <a:spAutoFit/>
          </a:bodyPr>
          <a:lstStyle/>
          <a:p>
            <a:pPr algn="ctr"/>
            <a:r>
              <a:rPr lang="en-US" sz="4000" b="0" dirty="0" smtClean="0">
                <a:solidFill>
                  <a:schemeClr val="accent1"/>
                </a:solidFill>
                <a:latin typeface="Calibri" panose="020F0502020204030204" pitchFamily="34" charset="0"/>
                <a:ea typeface="Tahoma" panose="020B0604030504040204" pitchFamily="34" charset="0"/>
                <a:cs typeface="Tahoma" panose="020B0604030504040204" pitchFamily="34" charset="0"/>
              </a:rPr>
              <a:t>Teacher Preparation Pathways</a:t>
            </a:r>
            <a:endParaRPr lang="en-US" sz="4000" b="0" dirty="0">
              <a:solidFill>
                <a:schemeClr val="accent1"/>
              </a:solidFill>
              <a:latin typeface="Calibri" panose="020F0502020204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73248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90952914"/>
              </p:ext>
            </p:extLst>
          </p:nvPr>
        </p:nvGraphicFramePr>
        <p:xfrm>
          <a:off x="1295400" y="1447800"/>
          <a:ext cx="6629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33400" y="381000"/>
            <a:ext cx="8001000" cy="707886"/>
          </a:xfrm>
          <a:prstGeom prst="rect">
            <a:avLst/>
          </a:prstGeom>
          <a:noFill/>
        </p:spPr>
        <p:txBody>
          <a:bodyPr wrap="square" rtlCol="0">
            <a:spAutoFit/>
          </a:bodyPr>
          <a:lstStyle/>
          <a:p>
            <a:pPr algn="ctr"/>
            <a:r>
              <a:rPr lang="en-US" sz="4000" b="0" dirty="0" smtClean="0">
                <a:solidFill>
                  <a:schemeClr val="accent1"/>
                </a:solidFill>
                <a:ea typeface="Tahoma" panose="020B0604030504040204" pitchFamily="34" charset="0"/>
                <a:cs typeface="Tahoma" panose="020B0604030504040204" pitchFamily="34" charset="0"/>
              </a:rPr>
              <a:t>Teacher Preparation Pathways</a:t>
            </a:r>
            <a:endParaRPr lang="en-US" sz="4000" b="0" dirty="0">
              <a:solidFill>
                <a:schemeClr val="accent1"/>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856348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smtClean="0">
                <a:solidFill>
                  <a:srgbClr val="2A7A9E">
                    <a:alpha val="40000"/>
                  </a:srgbClr>
                </a:solidFill>
                <a:cs typeface="Arial" pitchFamily="34" charset="0"/>
              </a:rPr>
              <a:t>2</a:t>
            </a:r>
            <a:endParaRPr lang="en-US" sz="17000" b="1" dirty="0">
              <a:solidFill>
                <a:srgbClr val="2A7A9E">
                  <a:alpha val="40000"/>
                </a:srgbClr>
              </a:solidFill>
              <a:cs typeface="Arial" pitchFamily="34" charset="0"/>
            </a:endParaRPr>
          </a:p>
        </p:txBody>
      </p:sp>
      <p:sp>
        <p:nvSpPr>
          <p:cNvPr id="9" name="Title 8"/>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Teacher Preparation</a:t>
            </a:r>
            <a:endParaRPr lang="en-US" sz="40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p:txBody>
          <a:bodyPr/>
          <a:lstStyle/>
          <a:p>
            <a:pPr lvl="0">
              <a:spcBef>
                <a:spcPts val="0"/>
              </a:spcBef>
            </a:pPr>
            <a:r>
              <a:rPr lang="en-US" sz="1700" b="1" dirty="0">
                <a:solidFill>
                  <a:prstClr val="black">
                    <a:lumMod val="75000"/>
                    <a:lumOff val="25000"/>
                  </a:prstClr>
                </a:solidFill>
              </a:rPr>
              <a:t>S</a:t>
            </a:r>
            <a:r>
              <a:rPr lang="en-US" sz="1700" b="1" dirty="0" smtClean="0">
                <a:solidFill>
                  <a:prstClr val="black">
                    <a:lumMod val="75000"/>
                    <a:lumOff val="25000"/>
                  </a:prstClr>
                </a:solidFill>
              </a:rPr>
              <a:t>ubject matter courses, major choice</a:t>
            </a:r>
            <a:endParaRPr lang="en-US" sz="1700" b="1" dirty="0">
              <a:solidFill>
                <a:prstClr val="black">
                  <a:lumMod val="75000"/>
                  <a:lumOff val="2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152400" y="0"/>
            <a:ext cx="8839200" cy="1143000"/>
          </a:xfrm>
        </p:spPr>
        <p:txBody>
          <a:bodyPr anchor="ctr">
            <a:noAutofit/>
          </a:bodyPr>
          <a:lstStyle/>
          <a:p>
            <a:pPr marL="54864" indent="0" algn="ctr" eaLnBrk="1" fontAlgn="auto" hangingPunct="1">
              <a:spcAft>
                <a:spcPts val="0"/>
              </a:spcAft>
              <a:defRPr/>
            </a:pPr>
            <a:r>
              <a:rPr lang="en-US" sz="4200" dirty="0">
                <a:solidFill>
                  <a:schemeClr val="accent5"/>
                </a:solidFill>
                <a:cs typeface="Tahoma" pitchFamily="34" charset="0"/>
              </a:rPr>
              <a:t>What does a </a:t>
            </a:r>
            <a:r>
              <a:rPr lang="en-US" sz="4200" dirty="0" smtClean="0">
                <a:solidFill>
                  <a:schemeClr val="accent5"/>
                </a:solidFill>
                <a:cs typeface="Tahoma" pitchFamily="34" charset="0"/>
              </a:rPr>
              <a:t>teacher</a:t>
            </a:r>
            <a:r>
              <a:rPr lang="en-US" sz="4200" dirty="0">
                <a:solidFill>
                  <a:schemeClr val="accent5"/>
                </a:solidFill>
                <a:cs typeface="Tahoma" pitchFamily="34" charset="0"/>
              </a:rPr>
              <a:t> </a:t>
            </a:r>
            <a:r>
              <a:rPr lang="en-US" sz="4200" dirty="0" smtClean="0">
                <a:solidFill>
                  <a:schemeClr val="accent5"/>
                </a:solidFill>
                <a:cs typeface="Tahoma" pitchFamily="34" charset="0"/>
              </a:rPr>
              <a:t>need </a:t>
            </a:r>
            <a:r>
              <a:rPr lang="en-US" sz="4200" dirty="0">
                <a:solidFill>
                  <a:schemeClr val="accent5"/>
                </a:solidFill>
                <a:cs typeface="Tahoma" pitchFamily="34" charset="0"/>
              </a:rPr>
              <a:t>to know?</a:t>
            </a:r>
          </a:p>
        </p:txBody>
      </p:sp>
      <p:sp>
        <p:nvSpPr>
          <p:cNvPr id="8195" name="Rectangle 3"/>
          <p:cNvSpPr>
            <a:spLocks noGrp="1" noChangeArrowheads="1"/>
          </p:cNvSpPr>
          <p:nvPr>
            <p:ph idx="1"/>
          </p:nvPr>
        </p:nvSpPr>
        <p:spPr>
          <a:xfrm>
            <a:off x="381000" y="1524000"/>
            <a:ext cx="8229600" cy="5029200"/>
          </a:xfrm>
        </p:spPr>
        <p:txBody>
          <a:bodyPr>
            <a:normAutofit lnSpcReduction="10000"/>
          </a:bodyPr>
          <a:lstStyle/>
          <a:p>
            <a:pPr algn="ctr" eaLnBrk="1" hangingPunct="1">
              <a:lnSpc>
                <a:spcPct val="80000"/>
              </a:lnSpc>
              <a:buFont typeface="Wingdings 2" pitchFamily="18" charset="2"/>
              <a:buNone/>
              <a:defRPr/>
            </a:pPr>
            <a:r>
              <a:rPr lang="en-US" dirty="0" smtClean="0"/>
              <a:t>   </a:t>
            </a:r>
            <a:r>
              <a:rPr lang="en-US" sz="4000" dirty="0" smtClean="0">
                <a:solidFill>
                  <a:schemeClr val="accent3"/>
                </a:solidFill>
              </a:rPr>
              <a:t>Subject matter</a:t>
            </a:r>
          </a:p>
          <a:p>
            <a:pPr algn="ctr" eaLnBrk="1" hangingPunct="1">
              <a:lnSpc>
                <a:spcPct val="80000"/>
              </a:lnSpc>
              <a:buFont typeface="Wingdings 2" pitchFamily="18" charset="2"/>
              <a:buNone/>
              <a:defRPr/>
            </a:pPr>
            <a:r>
              <a:rPr lang="en-US" dirty="0" smtClean="0"/>
              <a:t> (What you learn in the courses for your bachelor’s degree)</a:t>
            </a:r>
          </a:p>
          <a:p>
            <a:pPr algn="ctr" eaLnBrk="1" hangingPunct="1">
              <a:lnSpc>
                <a:spcPct val="80000"/>
              </a:lnSpc>
              <a:buFont typeface="Monotype Sorts"/>
              <a:buNone/>
              <a:defRPr/>
            </a:pPr>
            <a:endParaRPr lang="en-US" dirty="0" smtClean="0"/>
          </a:p>
          <a:p>
            <a:pPr algn="ctr" eaLnBrk="1" hangingPunct="1">
              <a:lnSpc>
                <a:spcPct val="80000"/>
              </a:lnSpc>
              <a:buFont typeface="Monotype Sorts"/>
              <a:buNone/>
              <a:defRPr/>
            </a:pPr>
            <a:r>
              <a:rPr lang="en-US" dirty="0" smtClean="0"/>
              <a:t>	and</a:t>
            </a:r>
          </a:p>
          <a:p>
            <a:pPr algn="ctr" eaLnBrk="1" hangingPunct="1">
              <a:lnSpc>
                <a:spcPct val="80000"/>
              </a:lnSpc>
              <a:buFont typeface="Monotype Sorts"/>
              <a:buNone/>
              <a:defRPr/>
            </a:pPr>
            <a:endParaRPr lang="en-US" dirty="0" smtClean="0"/>
          </a:p>
          <a:p>
            <a:pPr algn="ctr" eaLnBrk="1" hangingPunct="1">
              <a:lnSpc>
                <a:spcPct val="80000"/>
              </a:lnSpc>
              <a:buFont typeface="Wingdings 2" pitchFamily="18" charset="2"/>
              <a:buNone/>
              <a:defRPr/>
            </a:pPr>
            <a:r>
              <a:rPr lang="en-US" dirty="0" smtClean="0"/>
              <a:t>   </a:t>
            </a:r>
            <a:r>
              <a:rPr lang="en-US" sz="4000" dirty="0" smtClean="0">
                <a:solidFill>
                  <a:schemeClr val="accent3"/>
                </a:solidFill>
              </a:rPr>
              <a:t>How to teach </a:t>
            </a:r>
          </a:p>
          <a:p>
            <a:pPr algn="ctr" eaLnBrk="1" hangingPunct="1">
              <a:lnSpc>
                <a:spcPct val="80000"/>
              </a:lnSpc>
              <a:buFont typeface="Wingdings 2" pitchFamily="18" charset="2"/>
              <a:buNone/>
              <a:defRPr/>
            </a:pPr>
            <a:r>
              <a:rPr lang="en-US" dirty="0" smtClean="0"/>
              <a:t>(What you learn in the credential program)</a:t>
            </a:r>
          </a:p>
          <a:p>
            <a:pPr eaLnBrk="1" hangingPunct="1">
              <a:lnSpc>
                <a:spcPct val="80000"/>
              </a:lnSpc>
              <a:buFont typeface="Monotype Sorts"/>
              <a:buNone/>
              <a:defRPr/>
            </a:pPr>
            <a:endParaRPr lang="en-US" sz="2400" dirty="0" smtClean="0"/>
          </a:p>
          <a:p>
            <a:pPr eaLnBrk="1" hangingPunct="1">
              <a:lnSpc>
                <a:spcPct val="80000"/>
              </a:lnSpc>
              <a:buFont typeface="Monotype Sorts"/>
              <a:buNone/>
              <a:defRPr/>
            </a:pPr>
            <a:endParaRPr lang="en-US" sz="1600" dirty="0" smtClean="0"/>
          </a:p>
          <a:p>
            <a:pPr eaLnBrk="1" hangingPunct="1">
              <a:lnSpc>
                <a:spcPct val="80000"/>
              </a:lnSpc>
              <a:buFont typeface="Monotype Sorts"/>
              <a:buNone/>
              <a:defRPr/>
            </a:pPr>
            <a:r>
              <a:rPr lang="en-US" sz="1600" dirty="0" smtClean="0"/>
              <a:t> </a:t>
            </a:r>
          </a:p>
          <a:p>
            <a:pPr eaLnBrk="1" hangingPunct="1">
              <a:lnSpc>
                <a:spcPct val="80000"/>
              </a:lnSpc>
              <a:buFont typeface="Monotype Sorts"/>
              <a:buNone/>
              <a:defRPr/>
            </a:pPr>
            <a:r>
              <a:rPr lang="en-US" sz="1400" b="1" i="1" dirty="0" smtClean="0"/>
              <a:t>To teach is to touch the future….</a:t>
            </a:r>
            <a:endParaRPr lang="en-US" sz="1600" dirty="0" smtClean="0"/>
          </a:p>
        </p:txBody>
      </p:sp>
      <p:pic>
        <p:nvPicPr>
          <p:cNvPr id="15364" name="Picture 6" descr="MCj04395920000[1]"/>
          <p:cNvPicPr>
            <a:picLocks noChangeAspect="1" noChangeArrowheads="1"/>
          </p:cNvPicPr>
          <p:nvPr/>
        </p:nvPicPr>
        <p:blipFill>
          <a:blip r:embed="rId3" cstate="print"/>
          <a:srcRect/>
          <a:stretch>
            <a:fillRect/>
          </a:stretch>
        </p:blipFill>
        <p:spPr bwMode="auto">
          <a:xfrm>
            <a:off x="6019800" y="4724400"/>
            <a:ext cx="2819400" cy="2895600"/>
          </a:xfrm>
          <a:prstGeom prst="rect">
            <a:avLst/>
          </a:prstGeom>
          <a:noFill/>
          <a:ln w="9525">
            <a:noFill/>
            <a:miter lim="800000"/>
            <a:headEnd/>
            <a:tailEnd/>
          </a:ln>
        </p:spPr>
      </p:pic>
    </p:spTree>
    <p:extLst>
      <p:ext uri="{BB962C8B-B14F-4D97-AF65-F5344CB8AC3E}">
        <p14:creationId xmlns:p14="http://schemas.microsoft.com/office/powerpoint/2010/main" val="374294614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85800"/>
            <a:ext cx="8763000" cy="738664"/>
          </a:xfrm>
          <a:prstGeom prst="rect">
            <a:avLst/>
          </a:prstGeom>
          <a:noFill/>
        </p:spPr>
        <p:txBody>
          <a:bodyPr wrap="square" rtlCol="0">
            <a:spAutoFit/>
          </a:bodyPr>
          <a:lstStyle/>
          <a:p>
            <a:r>
              <a:rPr lang="en-US" sz="4200" dirty="0" smtClean="0">
                <a:solidFill>
                  <a:schemeClr val="accent4">
                    <a:lumMod val="75000"/>
                  </a:schemeClr>
                </a:solidFill>
                <a:latin typeface="+mj-lt"/>
                <a:ea typeface="Tahoma" panose="020B0604030504040204" pitchFamily="34" charset="0"/>
                <a:cs typeface="Tahoma" panose="020B0604030504040204" pitchFamily="34" charset="0"/>
              </a:rPr>
              <a:t>No Undergraduate Degree in Education</a:t>
            </a:r>
            <a:endParaRPr lang="en-US" sz="4200" dirty="0">
              <a:solidFill>
                <a:schemeClr val="accent4">
                  <a:lumMod val="75000"/>
                </a:schemeClr>
              </a:solidFill>
              <a:latin typeface="+mj-lt"/>
              <a:ea typeface="Tahoma" panose="020B0604030504040204" pitchFamily="34" charset="0"/>
              <a:cs typeface="Tahoma" panose="020B0604030504040204" pitchFamily="34" charset="0"/>
            </a:endParaRPr>
          </a:p>
        </p:txBody>
      </p:sp>
      <p:pic>
        <p:nvPicPr>
          <p:cNvPr id="1026" name="Picture 2" descr="http://www.polyvore.com/cgi/img-thing?.out=jpg&amp;size=l&amp;tid=105582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812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97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HNYXMCCMVK3K-595-97</_dlc_DocId>
    <_dlc_DocIdUrl xmlns="431189f8-a51b-453f-9f0c-3a0b3b65b12f">
      <Url>http://www.sac.edu/StudentServices/Counseling/TeacherEd/_layouts/15/DocIdRedir.aspx?ID=HNYXMCCMVK3K-595-97</Url>
      <Description>HNYXMCCMVK3K-595-97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6A1624D501E54C80EAF1A6FAE4667D" ma:contentTypeVersion="2" ma:contentTypeDescription="Create a new document." ma:contentTypeScope="" ma:versionID="a8272e210701ee571fff241f191ee0a9">
  <xsd:schema xmlns:xsd="http://www.w3.org/2001/XMLSchema" xmlns:xs="http://www.w3.org/2001/XMLSchema" xmlns:p="http://schemas.microsoft.com/office/2006/metadata/properties" xmlns:ns1="http://schemas.microsoft.com/sharepoint/v3" xmlns:ns2="431189f8-a51b-453f-9f0c-3a0b3b65b12f" targetNamespace="http://schemas.microsoft.com/office/2006/metadata/properties" ma:root="true" ma:fieldsID="e6353f0dc6dad75b3299a186dab23e57" ns1:_="" ns2:_="">
    <xsd:import namespace="http://schemas.microsoft.com/sharepoint/v3"/>
    <xsd:import namespace="431189f8-a51b-453f-9f0c-3a0b3b65b12f"/>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56845F9-6731-476F-81C1-0A01B70DEC2A}"/>
</file>

<file path=customXml/itemProps2.xml><?xml version="1.0" encoding="utf-8"?>
<ds:datastoreItem xmlns:ds="http://schemas.openxmlformats.org/officeDocument/2006/customXml" ds:itemID="{26480C8E-07C3-4832-BA67-9F12FCB4EFC6}"/>
</file>

<file path=customXml/itemProps3.xml><?xml version="1.0" encoding="utf-8"?>
<ds:datastoreItem xmlns:ds="http://schemas.openxmlformats.org/officeDocument/2006/customXml" ds:itemID="{F3D027B4-D5E1-4290-B417-35DB449635D8}"/>
</file>

<file path=customXml/itemProps4.xml><?xml version="1.0" encoding="utf-8"?>
<ds:datastoreItem xmlns:ds="http://schemas.openxmlformats.org/officeDocument/2006/customXml" ds:itemID="{A0A764E3-F6B2-47C0-96B3-A9584C43CB2F}"/>
</file>

<file path=docProps/app.xml><?xml version="1.0" encoding="utf-8"?>
<Properties xmlns="http://schemas.openxmlformats.org/officeDocument/2006/extended-properties" xmlns:vt="http://schemas.openxmlformats.org/officeDocument/2006/docPropsVTypes">
  <Template>IntroducingPowerPoint2010</Template>
  <TotalTime>0</TotalTime>
  <Words>1388</Words>
  <Application>Microsoft Office PowerPoint</Application>
  <PresentationFormat>On-screen Show (4:3)</PresentationFormat>
  <Paragraphs>292</Paragraphs>
  <Slides>39</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Comic Sans MS</vt:lpstr>
      <vt:lpstr>Georgia</vt:lpstr>
      <vt:lpstr>Lucida Calligraphy</vt:lpstr>
      <vt:lpstr>Lucida Fax</vt:lpstr>
      <vt:lpstr>Monotype Sorts</vt:lpstr>
      <vt:lpstr>Tahoma</vt:lpstr>
      <vt:lpstr>Times New Roman</vt:lpstr>
      <vt:lpstr>Wingdings</vt:lpstr>
      <vt:lpstr>Wingdings 2</vt:lpstr>
      <vt:lpstr>Introducing PowerPoint 2010</vt:lpstr>
      <vt:lpstr> Undergraduate Preparation for Future Teachers</vt:lpstr>
      <vt:lpstr>PowerPoint Presentation</vt:lpstr>
      <vt:lpstr>General Education</vt:lpstr>
      <vt:lpstr>If you want to be a teacher in California, you need…</vt:lpstr>
      <vt:lpstr>PowerPoint Presentation</vt:lpstr>
      <vt:lpstr>PowerPoint Presentation</vt:lpstr>
      <vt:lpstr>Teacher Preparation</vt:lpstr>
      <vt:lpstr>What does a teacher need to know?</vt:lpstr>
      <vt:lpstr>PowerPoint Presentation</vt:lpstr>
      <vt:lpstr>Future Teachers Fulfill Multiple Sets of Requirements</vt:lpstr>
      <vt:lpstr>Multiple Sets of Requirements</vt:lpstr>
      <vt:lpstr>Pathways to a Bachelor’s Degree</vt:lpstr>
      <vt:lpstr>PowerPoint Presentation</vt:lpstr>
      <vt:lpstr>Credential Program</vt:lpstr>
      <vt:lpstr>What is a Credential Program?</vt:lpstr>
      <vt:lpstr>PowerPoint Presentation</vt:lpstr>
      <vt:lpstr>What Does a Multiple Subject Credential Authorize You to Teach?</vt:lpstr>
      <vt:lpstr>What Does a Single Subject Credential Authorize You to Teach?</vt:lpstr>
      <vt:lpstr>What Does a Education Specialist Credential Authorize You to Teach?</vt:lpstr>
      <vt:lpstr>Steps to a credential program…</vt:lpstr>
      <vt:lpstr>Tests!!!</vt:lpstr>
      <vt:lpstr>PowerPoint Presentation</vt:lpstr>
      <vt:lpstr>CBEST</vt:lpstr>
      <vt:lpstr>PowerPoint Presentation</vt:lpstr>
      <vt:lpstr>Subject Matter Competency</vt:lpstr>
      <vt:lpstr>CSET</vt:lpstr>
      <vt:lpstr>CSET</vt:lpstr>
      <vt:lpstr>State Approved Subject Matter Preparation Program</vt:lpstr>
      <vt:lpstr>How Do You Prepare for the CSET?</vt:lpstr>
      <vt:lpstr>Subjects Available for Single Subject Teaching Credentials*</vt:lpstr>
      <vt:lpstr>Credential Program Prerequisites</vt:lpstr>
      <vt:lpstr>Choosing the Right Program for You</vt:lpstr>
      <vt:lpstr>Choosing the Right Program for You</vt:lpstr>
      <vt:lpstr>Cohort v. Non-cohort        Credential Programs </vt:lpstr>
      <vt:lpstr>Cohort v. Non-cohort Credential Programs (cont.)</vt:lpstr>
      <vt:lpstr>Credentialing Costs</vt:lpstr>
      <vt:lpstr>Financial Aid Opportunities</vt:lpstr>
      <vt:lpstr>Questions?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2014-06-11T17:32:44Z</dcterms:created>
  <dcterms:modified xsi:type="dcterms:W3CDTF">2015-11-21T05:18:04Z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0x010100B26A1624D501E54C80EAF1A6FAE4667D</vt:lpwstr>
  </property>
  <property fmtid="{D5CDD505-2E9C-101B-9397-08002B2CF9AE}" pid="3" name="_dlc_DocIdItemGuid">
    <vt:lpwstr>548596a0-76ad-4e43-84a3-490f13f6bc74</vt:lpwstr>
  </property>
</Properties>
</file>